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76" r:id="rId3"/>
    <p:sldId id="279" r:id="rId4"/>
    <p:sldId id="280" r:id="rId5"/>
    <p:sldId id="285" r:id="rId6"/>
    <p:sldId id="286" r:id="rId7"/>
    <p:sldId id="287" r:id="rId8"/>
    <p:sldId id="281" r:id="rId9"/>
    <p:sldId id="277" r:id="rId10"/>
    <p:sldId id="302" r:id="rId11"/>
    <p:sldId id="288" r:id="rId12"/>
    <p:sldId id="295" r:id="rId13"/>
    <p:sldId id="303" r:id="rId14"/>
    <p:sldId id="296" r:id="rId15"/>
    <p:sldId id="289" r:id="rId16"/>
    <p:sldId id="297" r:id="rId17"/>
    <p:sldId id="298" r:id="rId18"/>
    <p:sldId id="304" r:id="rId19"/>
    <p:sldId id="305" r:id="rId20"/>
    <p:sldId id="318" r:id="rId21"/>
    <p:sldId id="291" r:id="rId22"/>
    <p:sldId id="320" r:id="rId23"/>
    <p:sldId id="321" r:id="rId24"/>
    <p:sldId id="322" r:id="rId25"/>
    <p:sldId id="278" r:id="rId26"/>
    <p:sldId id="301" r:id="rId27"/>
    <p:sldId id="293" r:id="rId28"/>
    <p:sldId id="294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3A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2" autoAdjust="0"/>
    <p:restoredTop sz="83645" autoAdjust="0"/>
  </p:normalViewPr>
  <p:slideViewPr>
    <p:cSldViewPr snapToGrid="0">
      <p:cViewPr varScale="1">
        <p:scale>
          <a:sx n="63" d="100"/>
          <a:sy n="63" d="100"/>
        </p:scale>
        <p:origin x="82" y="25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F808-C0B5-4147-8D67-36B05E272614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674C3-402E-4CF3-9C6F-7F296B8A4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8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endParaRPr lang="en-US" altLang="ko-KR" dirty="0"/>
          </a:p>
          <a:p>
            <a:r>
              <a:rPr lang="en-US" altLang="ko-KR" dirty="0"/>
              <a:t>~ </a:t>
            </a:r>
            <a:r>
              <a:rPr lang="ko-KR" altLang="en-US" dirty="0"/>
              <a:t>주제로 </a:t>
            </a:r>
            <a:r>
              <a:rPr lang="en-US" altLang="ko-KR" dirty="0"/>
              <a:t>UROP </a:t>
            </a:r>
            <a:r>
              <a:rPr lang="ko-KR" altLang="en-US" dirty="0"/>
              <a:t>연구를 진행한  </a:t>
            </a:r>
            <a:r>
              <a:rPr lang="en-US" altLang="ko-KR" dirty="0"/>
              <a:t>~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지도조교님은</a:t>
            </a:r>
            <a:r>
              <a:rPr lang="ko-KR" altLang="en-US" dirty="0"/>
              <a:t> 최형민 </a:t>
            </a:r>
            <a:r>
              <a:rPr lang="ko-KR" altLang="en-US" dirty="0" err="1"/>
              <a:t>조교님이시고</a:t>
            </a:r>
            <a:r>
              <a:rPr lang="en-US" altLang="ko-KR" dirty="0"/>
              <a:t>, </a:t>
            </a:r>
            <a:r>
              <a:rPr lang="ko-KR" altLang="en-US" dirty="0"/>
              <a:t>연구는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8</a:t>
            </a:r>
            <a:r>
              <a:rPr lang="ko-KR" altLang="en-US" dirty="0"/>
              <a:t>일부터 시작하여 진행해왔습니다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1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98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본론 결과 요약</a:t>
            </a:r>
          </a:p>
          <a:p>
            <a:r>
              <a:rPr lang="ko-KR" altLang="en-US" sz="1200" dirty="0"/>
              <a:t>목표 </a:t>
            </a:r>
            <a:r>
              <a:rPr lang="en-US" altLang="ko-KR" sz="1200" dirty="0"/>
              <a:t>/ </a:t>
            </a:r>
            <a:r>
              <a:rPr lang="ko-KR" altLang="en-US" sz="1200" dirty="0"/>
              <a:t>현황 비교</a:t>
            </a:r>
          </a:p>
          <a:p>
            <a:r>
              <a:rPr lang="ko-KR" altLang="en-US" sz="1200" dirty="0"/>
              <a:t>한계점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27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9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1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Tactile Sensor</a:t>
            </a:r>
            <a:r>
              <a:rPr lang="ko-KR" altLang="en-US" sz="1200" dirty="0"/>
              <a:t>의 연구 현황을 통해 </a:t>
            </a:r>
            <a:r>
              <a:rPr lang="en-US" altLang="ko-KR" sz="1200" dirty="0"/>
              <a:t>Sensor </a:t>
            </a:r>
            <a:r>
              <a:rPr lang="ko-KR" altLang="en-US" sz="1200" dirty="0"/>
              <a:t>및 </a:t>
            </a:r>
            <a:r>
              <a:rPr lang="en-US" altLang="ko-KR" sz="1200" dirty="0"/>
              <a:t>Sensor</a:t>
            </a:r>
            <a:r>
              <a:rPr lang="ko-KR" altLang="en-US" sz="1200" dirty="0"/>
              <a:t> 기능 구현 방식을 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Pressed Location</a:t>
            </a:r>
            <a:r>
              <a:rPr lang="ko-KR" altLang="en-US" sz="1200" dirty="0"/>
              <a:t>이 </a:t>
            </a:r>
            <a:r>
              <a:rPr lang="en-US" altLang="ko-KR" sz="1200" dirty="0"/>
              <a:t>Shift</a:t>
            </a:r>
            <a:r>
              <a:rPr lang="ko-KR" altLang="en-US" sz="1200" dirty="0"/>
              <a:t>되거나</a:t>
            </a:r>
            <a:r>
              <a:rPr lang="en-US" altLang="ko-KR" sz="1200" dirty="0"/>
              <a:t>, Load Cell</a:t>
            </a:r>
            <a:r>
              <a:rPr lang="ko-KR" altLang="en-US" sz="1200" dirty="0"/>
              <a:t>이 </a:t>
            </a:r>
            <a:r>
              <a:rPr lang="en-US" altLang="ko-KR" sz="1200" dirty="0"/>
              <a:t>Tilt </a:t>
            </a:r>
            <a:r>
              <a:rPr lang="ko-KR" altLang="en-US" sz="1200" dirty="0"/>
              <a:t>하는 등의 문제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2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dirty="0"/>
              <a:t>Pressed Location</a:t>
            </a:r>
            <a:r>
              <a:rPr lang="ko-KR" altLang="en-US" sz="1200" dirty="0"/>
              <a:t>이 </a:t>
            </a:r>
            <a:r>
              <a:rPr lang="en-US" altLang="ko-KR" sz="1200" dirty="0"/>
              <a:t>Shift</a:t>
            </a:r>
            <a:r>
              <a:rPr lang="ko-KR" altLang="en-US" sz="1200" dirty="0"/>
              <a:t>되거나</a:t>
            </a:r>
            <a:r>
              <a:rPr lang="en-US" altLang="ko-KR" sz="1200" dirty="0"/>
              <a:t>, Load Cell</a:t>
            </a:r>
            <a:r>
              <a:rPr lang="ko-KR" altLang="en-US" sz="1200" dirty="0"/>
              <a:t>이 </a:t>
            </a:r>
            <a:r>
              <a:rPr lang="en-US" altLang="ko-KR" sz="1200" dirty="0"/>
              <a:t>Tilt </a:t>
            </a:r>
            <a:r>
              <a:rPr lang="ko-KR" altLang="en-US" sz="1200" dirty="0"/>
              <a:t>하는 등의 문제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8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dirty="0"/>
              <a:t>Pressed Location</a:t>
            </a:r>
            <a:r>
              <a:rPr lang="ko-KR" altLang="en-US" sz="1200" dirty="0"/>
              <a:t>이 </a:t>
            </a:r>
            <a:r>
              <a:rPr lang="en-US" altLang="ko-KR" sz="1200" dirty="0"/>
              <a:t>Shift</a:t>
            </a:r>
            <a:r>
              <a:rPr lang="ko-KR" altLang="en-US" sz="1200" dirty="0"/>
              <a:t>되거나</a:t>
            </a:r>
            <a:r>
              <a:rPr lang="en-US" altLang="ko-KR" sz="1200" dirty="0"/>
              <a:t>, Load Cell</a:t>
            </a:r>
            <a:r>
              <a:rPr lang="ko-KR" altLang="en-US" sz="1200" dirty="0"/>
              <a:t>이 </a:t>
            </a:r>
            <a:r>
              <a:rPr lang="en-US" altLang="ko-KR" sz="1200" dirty="0"/>
              <a:t>Tilt </a:t>
            </a:r>
            <a:r>
              <a:rPr lang="ko-KR" altLang="en-US" sz="1200" dirty="0"/>
              <a:t>하는 등의 문제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67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dirty="0"/>
              <a:t>Pressed Location</a:t>
            </a:r>
            <a:r>
              <a:rPr lang="ko-KR" altLang="en-US" sz="1200" dirty="0"/>
              <a:t>이 </a:t>
            </a:r>
            <a:r>
              <a:rPr lang="en-US" altLang="ko-KR" sz="1200" dirty="0"/>
              <a:t>Shift</a:t>
            </a:r>
            <a:r>
              <a:rPr lang="ko-KR" altLang="en-US" sz="1200" dirty="0"/>
              <a:t>되거나</a:t>
            </a:r>
            <a:r>
              <a:rPr lang="en-US" altLang="ko-KR" sz="1200" dirty="0"/>
              <a:t>, Load Cell</a:t>
            </a:r>
            <a:r>
              <a:rPr lang="ko-KR" altLang="en-US" sz="1200" dirty="0"/>
              <a:t>이 </a:t>
            </a:r>
            <a:r>
              <a:rPr lang="en-US" altLang="ko-KR" sz="1200" dirty="0"/>
              <a:t>Tilt </a:t>
            </a:r>
            <a:r>
              <a:rPr lang="ko-KR" altLang="en-US" sz="1200" dirty="0"/>
              <a:t>하는 등의 문제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0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095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674C3-402E-4CF3-9C6F-7F296B8A4B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3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1357" y="927438"/>
            <a:ext cx="6715137" cy="2387600"/>
          </a:xfrm>
        </p:spPr>
        <p:txBody>
          <a:bodyPr anchor="b">
            <a:normAutofit/>
          </a:bodyPr>
          <a:lstStyle>
            <a:lvl1pPr algn="r">
              <a:defRPr sz="4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8208" y="4119232"/>
            <a:ext cx="6668286" cy="113856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9925-7A84-4A50-B49D-087140A863B8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497A4-F755-462C-BE83-FDC3A08BF4F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양쪽 모서리가 둥근 사각형 14"/>
          <p:cNvSpPr/>
          <p:nvPr userDrawn="1"/>
        </p:nvSpPr>
        <p:spPr>
          <a:xfrm rot="10800000" flipH="1" flipV="1">
            <a:off x="107504" y="6177313"/>
            <a:ext cx="8928990" cy="680689"/>
          </a:xfrm>
          <a:prstGeom prst="round2SameRect">
            <a:avLst>
              <a:gd name="adj1" fmla="val 39509"/>
              <a:gd name="adj2" fmla="val 0"/>
            </a:avLst>
          </a:prstGeom>
          <a:solidFill>
            <a:srgbClr val="000048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spc="-150" dirty="0">
              <a:solidFill>
                <a:srgbClr val="FFC000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0" y="3404558"/>
            <a:ext cx="9144000" cy="0"/>
          </a:xfrm>
          <a:prstGeom prst="line">
            <a:avLst/>
          </a:prstGeom>
          <a:ln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 userDrawn="1"/>
        </p:nvSpPr>
        <p:spPr>
          <a:xfrm rot="20354730">
            <a:off x="-2301304" y="-1404098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 rot="18900000">
            <a:off x="-5118363" y="-228440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 userDrawn="1"/>
        </p:nvSpPr>
        <p:spPr>
          <a:xfrm rot="16923696">
            <a:off x="-5838801" y="1092361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 rot="15389415">
            <a:off x="-6018315" y="1954046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 userDrawn="1"/>
        </p:nvSpPr>
        <p:spPr>
          <a:xfrm rot="13002718">
            <a:off x="-6018315" y="3819060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2057305" y="3465583"/>
            <a:ext cx="7452447" cy="592624"/>
          </a:xfrm>
          <a:prstGeom prst="rect">
            <a:avLst/>
          </a:prstGeom>
          <a:solidFill>
            <a:srgbClr val="000048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3"/>
          </p:nvPr>
        </p:nvSpPr>
        <p:spPr>
          <a:xfrm>
            <a:off x="2695826" y="3522327"/>
            <a:ext cx="6340669" cy="4626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1445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79925-7A84-4A50-B49D-087140A863B8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497A4-F755-462C-BE83-FDC3A08BF4F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20354730">
            <a:off x="-2301304" y="-1404098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 rot="18900000">
            <a:off x="-5118363" y="-228440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 rot="16923696">
            <a:off x="-5838801" y="1092361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 rot="15389415">
            <a:off x="-6018315" y="1954046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 rot="13002718">
            <a:off x="-6018315" y="3819060"/>
            <a:ext cx="11205029" cy="2394857"/>
          </a:xfrm>
          <a:prstGeom prst="rect">
            <a:avLst/>
          </a:prstGeom>
          <a:solidFill>
            <a:srgbClr val="0000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2057305" y="3771187"/>
            <a:ext cx="7452447" cy="45719"/>
          </a:xfrm>
          <a:prstGeom prst="rect">
            <a:avLst/>
          </a:prstGeom>
          <a:solidFill>
            <a:srgbClr val="000048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321357" y="927438"/>
            <a:ext cx="6715137" cy="2565574"/>
          </a:xfrm>
        </p:spPr>
        <p:txBody>
          <a:bodyPr anchor="b">
            <a:normAutofit/>
          </a:bodyPr>
          <a:lstStyle>
            <a:lvl1pPr algn="r">
              <a:defRPr sz="4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2368208" y="4119232"/>
            <a:ext cx="6668286" cy="1138569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6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15" y="257175"/>
            <a:ext cx="7886700" cy="462867"/>
          </a:xfr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981075"/>
            <a:ext cx="8477250" cy="5195888"/>
          </a:xfrm>
        </p:spPr>
        <p:txBody>
          <a:bodyPr/>
          <a:lstStyle>
            <a:lvl1pPr>
              <a:lnSpc>
                <a:spcPct val="150000"/>
              </a:lnSpc>
              <a:defRPr sz="22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356353"/>
            <a:ext cx="2057400" cy="365125"/>
          </a:xfrm>
        </p:spPr>
        <p:txBody>
          <a:bodyPr/>
          <a:lstStyle/>
          <a:p>
            <a:fld id="{7D779925-7A84-4A50-B49D-087140A863B8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356353"/>
            <a:ext cx="2057400" cy="365125"/>
          </a:xfrm>
        </p:spPr>
        <p:txBody>
          <a:bodyPr/>
          <a:lstStyle/>
          <a:p>
            <a:fld id="{A36497A4-F755-462C-BE83-FDC3A08BF4F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27416" y="805767"/>
            <a:ext cx="8816585" cy="0"/>
          </a:xfrm>
          <a:prstGeom prst="line">
            <a:avLst/>
          </a:prstGeom>
          <a:ln w="38100">
            <a:solidFill>
              <a:srgbClr val="0000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-118533" y="-93134"/>
            <a:ext cx="4834466" cy="321734"/>
          </a:xfrm>
          <a:prstGeom prst="rect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F3A447"/>
              </a:solidFill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>
            <a:off x="7203282" y="1"/>
            <a:ext cx="1940719" cy="228599"/>
          </a:xfrm>
          <a:solidFill>
            <a:srgbClr val="000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buNone/>
              <a:defRPr lang="ko-KR" altLang="en-US" sz="1400" b="0" dirty="0" smtClean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98847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부제목포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15" y="257175"/>
            <a:ext cx="7886700" cy="462867"/>
          </a:xfr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1314511"/>
            <a:ext cx="8477250" cy="486245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356353"/>
            <a:ext cx="2057400" cy="365125"/>
          </a:xfrm>
        </p:spPr>
        <p:txBody>
          <a:bodyPr/>
          <a:lstStyle/>
          <a:p>
            <a:fld id="{7D779925-7A84-4A50-B49D-087140A863B8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356353"/>
            <a:ext cx="2057400" cy="365125"/>
          </a:xfrm>
        </p:spPr>
        <p:txBody>
          <a:bodyPr/>
          <a:lstStyle/>
          <a:p>
            <a:fld id="{A36497A4-F755-462C-BE83-FDC3A08BF4F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27416" y="805767"/>
            <a:ext cx="8816585" cy="0"/>
          </a:xfrm>
          <a:prstGeom prst="line">
            <a:avLst/>
          </a:prstGeom>
          <a:ln w="38100">
            <a:solidFill>
              <a:srgbClr val="0000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-118533" y="-93134"/>
            <a:ext cx="4834466" cy="321734"/>
          </a:xfrm>
          <a:prstGeom prst="rect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F3A447"/>
              </a:solidFill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>
            <a:off x="7203282" y="1"/>
            <a:ext cx="1940719" cy="228599"/>
          </a:xfrm>
          <a:solidFill>
            <a:srgbClr val="000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buNone/>
              <a:defRPr lang="ko-KR" altLang="en-US" sz="1400" b="0" dirty="0" smtClean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ko-KR" altLang="en-US" dirty="0"/>
              <a:t>소제목</a:t>
            </a:r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64942" y="823071"/>
            <a:ext cx="8131704" cy="4741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v"/>
              <a:defRPr sz="2200" baseline="0">
                <a:latin typeface="+mn-lt"/>
                <a:ea typeface="+mn-ea"/>
              </a:defRPr>
            </a:lvl1pPr>
          </a:lstStyle>
          <a:p>
            <a:pPr lvl="0"/>
            <a:r>
              <a:rPr lang="en-US" altLang="ko-KR" dirty="0"/>
              <a:t>Text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98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79925-7A84-4A50-B49D-087140A863B8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497A4-F755-462C-BE83-FDC3A08BF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5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7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1914" y="927438"/>
            <a:ext cx="7454583" cy="2387600"/>
          </a:xfrm>
        </p:spPr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Piezoresistive Material</a:t>
            </a:r>
            <a:r>
              <a:rPr lang="ko-KR" altLang="en-US" sz="3200" dirty="0">
                <a:solidFill>
                  <a:prstClr val="black"/>
                </a:solidFill>
              </a:rPr>
              <a:t>을 이용한</a:t>
            </a:r>
            <a:r>
              <a:rPr lang="en-US" altLang="ko-KR" sz="3200" dirty="0">
                <a:solidFill>
                  <a:prstClr val="black"/>
                </a:solidFill>
              </a:rPr>
              <a:t>,</a:t>
            </a:r>
            <a:br>
              <a:rPr lang="en-US" altLang="ko-KR" sz="3200" dirty="0">
                <a:solidFill>
                  <a:prstClr val="black"/>
                </a:solidFill>
              </a:rPr>
            </a:br>
            <a:r>
              <a:rPr lang="ko-KR" altLang="en-US" sz="3200" dirty="0">
                <a:solidFill>
                  <a:prstClr val="black"/>
                </a:solidFill>
              </a:rPr>
              <a:t>다양한 </a:t>
            </a:r>
            <a:r>
              <a:rPr lang="en-US" altLang="ko-KR" sz="3200" dirty="0">
                <a:solidFill>
                  <a:prstClr val="black"/>
                </a:solidFill>
              </a:rPr>
              <a:t>Object</a:t>
            </a:r>
            <a:r>
              <a:rPr lang="ko-KR" altLang="en-US" sz="3200" dirty="0">
                <a:solidFill>
                  <a:prstClr val="black"/>
                </a:solidFill>
              </a:rPr>
              <a:t>의 표면에 부착할 수 있는</a:t>
            </a:r>
            <a:br>
              <a:rPr lang="en-US" altLang="ko-KR" sz="3200" dirty="0">
                <a:solidFill>
                  <a:prstClr val="black"/>
                </a:solidFill>
              </a:rPr>
            </a:br>
            <a:r>
              <a:rPr lang="en-US" altLang="ko-KR" sz="3200" dirty="0">
                <a:solidFill>
                  <a:prstClr val="black"/>
                </a:solidFill>
              </a:rPr>
              <a:t>Tactile Sensor </a:t>
            </a:r>
            <a:r>
              <a:rPr lang="ko-KR" altLang="en-US" sz="3200" dirty="0">
                <a:solidFill>
                  <a:prstClr val="black"/>
                </a:solidFill>
              </a:rPr>
              <a:t>제작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2368208" y="4119230"/>
            <a:ext cx="6668286" cy="1811332"/>
          </a:xfrm>
        </p:spPr>
        <p:txBody>
          <a:bodyPr>
            <a:normAutofit/>
          </a:bodyPr>
          <a:lstStyle/>
          <a:p>
            <a:pPr lvl="0" algn="r"/>
            <a:r>
              <a:rPr lang="ko-KR" altLang="en-US" sz="1700" dirty="0" err="1">
                <a:solidFill>
                  <a:prstClr val="black"/>
                </a:solidFill>
              </a:rPr>
              <a:t>조훈호</a:t>
            </a:r>
            <a:r>
              <a:rPr lang="ko-KR" altLang="en-US" sz="1700" dirty="0">
                <a:solidFill>
                  <a:prstClr val="black"/>
                </a:solidFill>
              </a:rPr>
              <a:t> </a:t>
            </a:r>
            <a:endParaRPr lang="en-US" altLang="ko-KR" sz="1700" dirty="0">
              <a:solidFill>
                <a:prstClr val="black"/>
              </a:solidFill>
            </a:endParaRPr>
          </a:p>
          <a:p>
            <a:pPr lvl="0" algn="r"/>
            <a:r>
              <a:rPr lang="ko-KR" altLang="en-US" sz="1700" dirty="0">
                <a:solidFill>
                  <a:prstClr val="black"/>
                </a:solidFill>
              </a:rPr>
              <a:t>서울대 기계항공공학부</a:t>
            </a:r>
            <a:endParaRPr lang="en-US" altLang="ko-KR" sz="1700" dirty="0">
              <a:solidFill>
                <a:prstClr val="black"/>
              </a:solidFill>
            </a:endParaRPr>
          </a:p>
          <a:p>
            <a:pPr lvl="0" algn="r"/>
            <a:r>
              <a:rPr lang="en-US" altLang="ko-KR" sz="1700" dirty="0">
                <a:solidFill>
                  <a:prstClr val="black"/>
                </a:solidFill>
              </a:rPr>
              <a:t>UROP </a:t>
            </a:r>
            <a:r>
              <a:rPr lang="ko-KR" altLang="en-US" sz="1700" dirty="0">
                <a:solidFill>
                  <a:prstClr val="black"/>
                </a:solidFill>
              </a:rPr>
              <a:t>지도조교</a:t>
            </a:r>
            <a:r>
              <a:rPr lang="en-US" altLang="ko-KR" sz="1700" dirty="0">
                <a:solidFill>
                  <a:prstClr val="black"/>
                </a:solidFill>
              </a:rPr>
              <a:t>: </a:t>
            </a:r>
            <a:r>
              <a:rPr lang="ko-KR" altLang="en-US" sz="1700" dirty="0">
                <a:solidFill>
                  <a:prstClr val="black"/>
                </a:solidFill>
              </a:rPr>
              <a:t>최형민</a:t>
            </a:r>
            <a:endParaRPr lang="en-US" altLang="ko-KR" sz="1700" dirty="0">
              <a:solidFill>
                <a:prstClr val="black"/>
              </a:solidFill>
            </a:endParaRPr>
          </a:p>
          <a:p>
            <a:pPr lvl="0" algn="r"/>
            <a:r>
              <a:rPr lang="ko-KR" altLang="en-US" sz="1700" dirty="0">
                <a:solidFill>
                  <a:prstClr val="black"/>
                </a:solidFill>
              </a:rPr>
              <a:t>연구기간</a:t>
            </a:r>
            <a:r>
              <a:rPr lang="en-US" altLang="ko-KR" sz="1700" dirty="0">
                <a:solidFill>
                  <a:prstClr val="black"/>
                </a:solidFill>
              </a:rPr>
              <a:t>: ‘21.7.8. ~</a:t>
            </a: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SNU </a:t>
            </a:r>
            <a:r>
              <a:rPr lang="en-US" altLang="ko-KR" dirty="0" err="1"/>
              <a:t>Biorobotics</a:t>
            </a:r>
            <a:r>
              <a:rPr lang="en-US" altLang="ko-KR" dirty="0"/>
              <a:t> Lab. UROP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930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sz="15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0.  Sensor System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EE587B-E15B-44DF-BF43-B16BCC982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99" y="2083094"/>
            <a:ext cx="6046470" cy="2691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DBFB0-A966-4718-A3A4-808A527408A7}"/>
              </a:ext>
            </a:extLst>
          </p:cNvPr>
          <p:cNvSpPr txBox="1"/>
          <p:nvPr/>
        </p:nvSpPr>
        <p:spPr>
          <a:xfrm>
            <a:off x="1506458" y="4861542"/>
            <a:ext cx="65745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/>
              <a:t>“</a:t>
            </a:r>
            <a:r>
              <a:rPr lang="en-US" altLang="ko-KR" sz="1400" i="1" dirty="0" err="1"/>
              <a:t>Electrick</a:t>
            </a:r>
            <a:r>
              <a:rPr lang="en-US" altLang="ko-KR" sz="1400" i="1" dirty="0"/>
              <a:t>: Low-Cost Touch Sensing Using Electric Field Tomography”</a:t>
            </a:r>
          </a:p>
          <a:p>
            <a:pPr algn="ctr"/>
            <a:endParaRPr lang="en-US" altLang="ko-KR" sz="1300" b="1" dirty="0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288DEF-EB33-4DF9-8B69-931CE9589FE7}"/>
              </a:ext>
            </a:extLst>
          </p:cNvPr>
          <p:cNvSpPr/>
          <p:nvPr/>
        </p:nvSpPr>
        <p:spPr>
          <a:xfrm>
            <a:off x="1435551" y="2065795"/>
            <a:ext cx="1675536" cy="2201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D37F1-B8DD-457C-8C37-0A8C13847606}"/>
              </a:ext>
            </a:extLst>
          </p:cNvPr>
          <p:cNvSpPr txBox="1"/>
          <p:nvPr/>
        </p:nvSpPr>
        <p:spPr>
          <a:xfrm>
            <a:off x="3723557" y="1759929"/>
            <a:ext cx="11563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prstClr val="black"/>
                </a:solidFill>
              </a:rPr>
              <a:t>회로</a:t>
            </a:r>
            <a:endParaRPr lang="en-US" altLang="ko-KR" sz="1500" b="1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16AD9-2AA3-4A29-BC02-6E918379C326}"/>
              </a:ext>
            </a:extLst>
          </p:cNvPr>
          <p:cNvSpPr txBox="1"/>
          <p:nvPr/>
        </p:nvSpPr>
        <p:spPr>
          <a:xfrm>
            <a:off x="6258890" y="1904212"/>
            <a:ext cx="11563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>
                <a:solidFill>
                  <a:prstClr val="black"/>
                </a:solidFill>
              </a:rPr>
              <a:t>Sensor</a:t>
            </a:r>
            <a:endParaRPr lang="en-US" altLang="ko-KR" sz="1500" b="1" dirty="0">
              <a:solidFill>
                <a:prstClr val="black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6452E-7824-4986-80ED-AEB53B343A4B}"/>
              </a:ext>
            </a:extLst>
          </p:cNvPr>
          <p:cNvSpPr txBox="1"/>
          <p:nvPr/>
        </p:nvSpPr>
        <p:spPr>
          <a:xfrm>
            <a:off x="1695139" y="1767408"/>
            <a:ext cx="11563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prstClr val="black"/>
                </a:solidFill>
              </a:rPr>
              <a:t>Data </a:t>
            </a:r>
            <a:r>
              <a:rPr lang="ko-KR" altLang="en-US" sz="1500" b="1" dirty="0">
                <a:solidFill>
                  <a:prstClr val="black"/>
                </a:solidFill>
              </a:rPr>
              <a:t>처리</a:t>
            </a:r>
            <a:endParaRPr lang="en-US" altLang="ko-KR" sz="1500" b="1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5BCE3D-91A3-4DDD-83B6-05B917ED3297}"/>
              </a:ext>
            </a:extLst>
          </p:cNvPr>
          <p:cNvSpPr/>
          <p:nvPr/>
        </p:nvSpPr>
        <p:spPr>
          <a:xfrm>
            <a:off x="2957054" y="2083094"/>
            <a:ext cx="2689366" cy="2351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39DE59-A828-4BF1-8AE3-02320F3ADB06}"/>
              </a:ext>
            </a:extLst>
          </p:cNvPr>
          <p:cNvSpPr/>
          <p:nvPr/>
        </p:nvSpPr>
        <p:spPr>
          <a:xfrm>
            <a:off x="5891463" y="2271764"/>
            <a:ext cx="1891215" cy="1995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9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5434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600" dirty="0"/>
              <a:t>1.1 Sensor</a:t>
            </a:r>
            <a:r>
              <a:rPr lang="ko-KR" altLang="en-US" sz="1600" dirty="0"/>
              <a:t>용</a:t>
            </a:r>
            <a:r>
              <a:rPr lang="en-US" altLang="ko-KR" sz="1600" dirty="0"/>
              <a:t> Piezoresistive Material</a:t>
            </a:r>
            <a:r>
              <a:rPr lang="ko-KR" altLang="en-US" sz="1600" dirty="0"/>
              <a:t> 설정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400" i="1" dirty="0"/>
          </a:p>
          <a:p>
            <a:pPr marL="0" indent="0">
              <a:buNone/>
            </a:pPr>
            <a:endParaRPr lang="en-US" altLang="ko-KR" sz="1400" i="1" dirty="0"/>
          </a:p>
          <a:p>
            <a:pPr marL="0" indent="0">
              <a:buNone/>
            </a:pPr>
            <a:endParaRPr lang="en-US" altLang="ko-KR" sz="1400" i="1" dirty="0"/>
          </a:p>
          <a:p>
            <a:pPr marL="0" indent="0">
              <a:buNone/>
            </a:pPr>
            <a:endParaRPr lang="en-US" altLang="ko-KR" sz="1400" i="1" dirty="0"/>
          </a:p>
          <a:p>
            <a:pPr marL="0" indent="0">
              <a:buNone/>
            </a:pPr>
            <a:r>
              <a:rPr lang="en-US" altLang="ko-KR" sz="1400" i="1" dirty="0"/>
              <a:t>“</a:t>
            </a:r>
            <a:r>
              <a:rPr lang="en-US" altLang="ko-KR" sz="1400" i="1" dirty="0" err="1"/>
              <a:t>Electrick</a:t>
            </a:r>
            <a:r>
              <a:rPr lang="en-US" altLang="ko-KR" sz="1400" i="1" dirty="0"/>
              <a:t>: Low-Cost Touch Sensing Using Electric Field Tomography”</a:t>
            </a:r>
          </a:p>
          <a:p>
            <a:pPr marL="0" indent="0">
              <a:buNone/>
            </a:pPr>
            <a:r>
              <a:rPr lang="en-US" altLang="ko-KR" sz="1400" dirty="0" err="1">
                <a:solidFill>
                  <a:srgbClr val="7030A0"/>
                </a:solidFill>
              </a:rPr>
              <a:t>Velostat</a:t>
            </a:r>
            <a:r>
              <a:rPr lang="en-US" altLang="ko-KR" sz="1400" dirty="0">
                <a:solidFill>
                  <a:srgbClr val="7030A0"/>
                </a:solidFill>
              </a:rPr>
              <a:t>(3M), Carbon Spray, Carbon ABS</a:t>
            </a:r>
            <a:r>
              <a:rPr lang="ko-KR" altLang="en-US" sz="1400" dirty="0">
                <a:solidFill>
                  <a:srgbClr val="7030A0"/>
                </a:solidFill>
              </a:rPr>
              <a:t>를 이용한 </a:t>
            </a:r>
            <a:r>
              <a:rPr lang="en-US" altLang="ko-KR" sz="1400" dirty="0">
                <a:solidFill>
                  <a:srgbClr val="7030A0"/>
                </a:solidFill>
              </a:rPr>
              <a:t>Sensor Resolution </a:t>
            </a:r>
            <a:r>
              <a:rPr lang="ko-KR" altLang="en-US" sz="1400" dirty="0">
                <a:solidFill>
                  <a:srgbClr val="7030A0"/>
                </a:solidFill>
              </a:rPr>
              <a:t>비교에서 </a:t>
            </a:r>
            <a:r>
              <a:rPr lang="en-US" altLang="ko-KR" sz="1400" b="1" dirty="0" err="1">
                <a:solidFill>
                  <a:srgbClr val="FF0000"/>
                </a:solidFill>
              </a:rPr>
              <a:t>Velostat</a:t>
            </a:r>
            <a:r>
              <a:rPr lang="ko-KR" altLang="en-US" sz="1400" dirty="0">
                <a:solidFill>
                  <a:srgbClr val="7030A0"/>
                </a:solidFill>
              </a:rPr>
              <a:t>이 좋은 성능을 보임</a:t>
            </a:r>
            <a:endParaRPr lang="en-US" altLang="ko-KR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altLang="ko-KR" sz="1400" i="1" dirty="0"/>
              <a:t>“Polyethylene-Carbon Composite (</a:t>
            </a:r>
            <a:r>
              <a:rPr lang="en-US" altLang="ko-KR" sz="1400" i="1" dirty="0" err="1"/>
              <a:t>Velostat</a:t>
            </a:r>
            <a:r>
              <a:rPr lang="en-US" altLang="ko-KR" sz="1400" i="1" dirty="0"/>
              <a:t>®) Based Tactile Sensor”</a:t>
            </a:r>
          </a:p>
          <a:p>
            <a:pPr marL="0" indent="0">
              <a:buNone/>
            </a:pPr>
            <a:r>
              <a:rPr lang="en-US" altLang="ko-KR" sz="1500" dirty="0" err="1"/>
              <a:t>Velostat</a:t>
            </a:r>
            <a:r>
              <a:rPr lang="ko-KR" altLang="en-US" sz="1500" dirty="0"/>
              <a:t>의 장점</a:t>
            </a:r>
            <a:r>
              <a:rPr lang="en-US" altLang="ko-KR" sz="1500" dirty="0"/>
              <a:t>: 1. Small Dimension &amp; Flexible (</a:t>
            </a:r>
            <a:r>
              <a:rPr lang="ko-KR" altLang="en-US" sz="1500" dirty="0"/>
              <a:t>두께가 얇음</a:t>
            </a:r>
            <a:r>
              <a:rPr lang="en-US" altLang="ko-KR" sz="1500" dirty="0"/>
              <a:t>)</a:t>
            </a:r>
          </a:p>
          <a:p>
            <a:pPr marL="0" indent="0">
              <a:buNone/>
            </a:pPr>
            <a:r>
              <a:rPr lang="en-US" altLang="ko-KR" sz="1500" dirty="0"/>
              <a:t>	2. Required Shape </a:t>
            </a:r>
            <a:r>
              <a:rPr lang="ko-KR" altLang="en-US" sz="1500" dirty="0"/>
              <a:t>구현이</a:t>
            </a:r>
            <a:r>
              <a:rPr lang="en-US" altLang="ko-KR" sz="1500" dirty="0"/>
              <a:t> </a:t>
            </a:r>
            <a:r>
              <a:rPr lang="ko-KR" altLang="en-US" sz="1500" dirty="0"/>
              <a:t>용이함 </a:t>
            </a:r>
            <a:r>
              <a:rPr lang="en-US" altLang="ko-KR" sz="1500" dirty="0"/>
              <a:t>(Suitable)</a:t>
            </a:r>
          </a:p>
          <a:p>
            <a:pPr marL="0" indent="0">
              <a:buNone/>
            </a:pPr>
            <a:r>
              <a:rPr lang="en-US" altLang="ko-KR" sz="1500" dirty="0"/>
              <a:t>	4. Impact Safe -&gt; Lifelong(Repeatability) </a:t>
            </a:r>
          </a:p>
          <a:p>
            <a:pPr marL="0" indent="0">
              <a:buNone/>
            </a:pPr>
            <a:r>
              <a:rPr lang="en-US" altLang="ko-KR" sz="1500" dirty="0"/>
              <a:t>	5. Reliable Sensor</a:t>
            </a:r>
          </a:p>
          <a:p>
            <a:pPr marL="0" indent="0">
              <a:buNone/>
            </a:pPr>
            <a:r>
              <a:rPr lang="en-US" altLang="ko-KR" sz="1500" dirty="0"/>
              <a:t>	6. Low-Cost</a:t>
            </a:r>
            <a:endParaRPr lang="ko-KR" altLang="en-US" sz="15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Sensor </a:t>
            </a:r>
            <a:r>
              <a:rPr lang="ko-KR" altLang="en-US" b="1" dirty="0"/>
              <a:t>제작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B643A2-923A-4233-A0AC-58F7596E0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63"/>
          <a:stretch/>
        </p:blipFill>
        <p:spPr>
          <a:xfrm>
            <a:off x="3229758" y="1727432"/>
            <a:ext cx="2684483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398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1.2 </a:t>
            </a:r>
            <a:r>
              <a:rPr lang="ko-KR" altLang="en-US" sz="1500" dirty="0"/>
              <a:t>제작 공정 조건 찾기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400" dirty="0" err="1"/>
              <a:t>Velostat</a:t>
            </a:r>
            <a:r>
              <a:rPr lang="en-US" altLang="ko-KR" sz="1400" dirty="0"/>
              <a:t>: </a:t>
            </a:r>
            <a:r>
              <a:rPr lang="ko-KR" altLang="en-US" sz="1400" dirty="0"/>
              <a:t>얇은 </a:t>
            </a:r>
            <a:r>
              <a:rPr lang="en-US" altLang="ko-KR" sz="1400" dirty="0"/>
              <a:t>Film</a:t>
            </a:r>
            <a:r>
              <a:rPr lang="ko-KR" altLang="en-US" sz="1400" dirty="0"/>
              <a:t>형태</a:t>
            </a:r>
            <a:r>
              <a:rPr lang="en-US" altLang="ko-KR" sz="1400" dirty="0"/>
              <a:t>(280</a:t>
            </a:r>
            <a:r>
              <a:rPr lang="ko-KR" altLang="en-US" sz="1400" dirty="0"/>
              <a:t>*</a:t>
            </a:r>
            <a:r>
              <a:rPr lang="en-US" altLang="ko-KR" sz="1400" dirty="0"/>
              <a:t>280</a:t>
            </a:r>
            <a:r>
              <a:rPr lang="ko-KR" altLang="en-US" sz="1400" dirty="0"/>
              <a:t>*</a:t>
            </a:r>
            <a:r>
              <a:rPr lang="en-US" altLang="ko-KR" sz="1400" dirty="0"/>
              <a:t>0.1)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en-US" altLang="ko-KR" sz="1400" b="1" dirty="0"/>
              <a:t>Laser Cutting</a:t>
            </a:r>
            <a:r>
              <a:rPr lang="ko-KR" altLang="en-US" sz="1400" dirty="0"/>
              <a:t>을 통해 원하는 형상으로 제작 가능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9</a:t>
            </a:r>
            <a:r>
              <a:rPr lang="ko-KR" altLang="en-US" sz="1400" dirty="0"/>
              <a:t>*</a:t>
            </a:r>
            <a:r>
              <a:rPr lang="en-US" altLang="ko-KR" sz="1400" dirty="0"/>
              <a:t>6</a:t>
            </a:r>
            <a:r>
              <a:rPr lang="ko-KR" altLang="en-US" sz="1400" dirty="0"/>
              <a:t>번의 실험을 통해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Velostat</a:t>
            </a:r>
            <a:r>
              <a:rPr lang="en-US" altLang="ko-KR" sz="1400" dirty="0"/>
              <a:t> </a:t>
            </a:r>
            <a:r>
              <a:rPr lang="ko-KR" altLang="en-US" sz="1400" dirty="0"/>
              <a:t>고유의 </a:t>
            </a:r>
            <a:r>
              <a:rPr lang="en-US" altLang="ko-KR" sz="1400" dirty="0"/>
              <a:t>Cutting </a:t>
            </a:r>
            <a:r>
              <a:rPr lang="ko-KR" altLang="en-US" sz="1400" dirty="0"/>
              <a:t>조건 결정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500" dirty="0"/>
              <a:t>Ex)</a:t>
            </a:r>
          </a:p>
          <a:p>
            <a:r>
              <a:rPr lang="en-US" altLang="ko-KR" sz="1200" b="1" dirty="0"/>
              <a:t>Trial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8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ppi</a:t>
            </a:r>
            <a:r>
              <a:rPr lang="en-US" altLang="ko-KR" sz="1200" dirty="0"/>
              <a:t> </a:t>
            </a:r>
            <a:r>
              <a:rPr lang="ko-KR" altLang="en-US" sz="1200" dirty="0"/>
              <a:t>값은 </a:t>
            </a:r>
            <a:r>
              <a:rPr lang="en-US" altLang="ko-KR" sz="1200" dirty="0"/>
              <a:t>1000Hz</a:t>
            </a:r>
            <a:r>
              <a:rPr lang="ko-KR" altLang="en-US" sz="1200" dirty="0"/>
              <a:t>로 고정</a:t>
            </a:r>
            <a:r>
              <a:rPr lang="en-US" altLang="ko-KR" sz="12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100" dirty="0"/>
              <a:t>Power 6, Speed 2 </a:t>
            </a:r>
            <a:r>
              <a:rPr lang="ko-KR" altLang="en-US" sz="1100" dirty="0"/>
              <a:t>근처에서 조정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en-US" altLang="ko-KR" sz="1400" b="1" dirty="0"/>
              <a:t>Power(%) 6.5 / Speed(%) 2 / PPI(Hz) 1000 / Cutting </a:t>
            </a:r>
            <a:r>
              <a:rPr lang="ko-KR" altLang="en-US" sz="1400" b="1" dirty="0"/>
              <a:t>반복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회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ko-KR" altLang="en-US" sz="15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Sensor </a:t>
            </a:r>
            <a:r>
              <a:rPr lang="ko-KR" altLang="en-US" b="1" dirty="0"/>
              <a:t>제작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64FBD0-4EEC-4B90-9C8B-FADD0397C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8895" y="2908861"/>
            <a:ext cx="1916030" cy="19160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5015FA-30C1-4AB3-A667-20A3522D73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96046" y="2908861"/>
            <a:ext cx="1916030" cy="19160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23BF59-FD32-4724-A5CF-0723EF78F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89" y="3839983"/>
            <a:ext cx="4755338" cy="98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398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1.2 </a:t>
            </a:r>
            <a:r>
              <a:rPr lang="ko-KR" altLang="en-US" sz="1500" dirty="0"/>
              <a:t>제작 공정 조건 찾기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400" dirty="0"/>
              <a:t>Conductive Adhesive: </a:t>
            </a:r>
            <a:r>
              <a:rPr lang="en-US" altLang="ko-KR" sz="1400" dirty="0" err="1"/>
              <a:t>Velostat</a:t>
            </a:r>
            <a:r>
              <a:rPr lang="ko-KR" altLang="en-US" sz="1400" dirty="0"/>
              <a:t>에 부착하여</a:t>
            </a:r>
            <a:r>
              <a:rPr lang="en-US" altLang="ko-KR" sz="1400" dirty="0"/>
              <a:t>, Sensor </a:t>
            </a:r>
            <a:r>
              <a:rPr lang="ko-KR" altLang="en-US" sz="1400" dirty="0"/>
              <a:t>전극 신뢰성 </a:t>
            </a:r>
            <a:r>
              <a:rPr lang="en-US" altLang="ko-KR" sz="1400" dirty="0"/>
              <a:t>up -&gt; </a:t>
            </a:r>
            <a:r>
              <a:rPr lang="en-US" altLang="ko-KR" sz="1400" b="1" dirty="0" err="1"/>
              <a:t>Velostat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위에 부착 후 </a:t>
            </a:r>
            <a:r>
              <a:rPr lang="en-US" altLang="ko-KR" sz="1400" b="1" dirty="0"/>
              <a:t>Cut</a:t>
            </a:r>
          </a:p>
          <a:p>
            <a:pPr marL="0" indent="0">
              <a:buNone/>
            </a:pPr>
            <a:r>
              <a:rPr lang="en-US" altLang="ko-KR" sz="1400" dirty="0"/>
              <a:t>-&gt; </a:t>
            </a:r>
            <a:r>
              <a:rPr lang="en-US" altLang="ko-KR" sz="1400" dirty="0" err="1"/>
              <a:t>Velostat</a:t>
            </a:r>
            <a:r>
              <a:rPr lang="ko-KR" altLang="en-US" sz="1400" dirty="0"/>
              <a:t>을 손상시키지 않고 </a:t>
            </a:r>
            <a:r>
              <a:rPr lang="en-US" altLang="ko-KR" sz="1400" dirty="0"/>
              <a:t>Cut</a:t>
            </a:r>
            <a:r>
              <a:rPr lang="ko-KR" altLang="en-US" sz="1400" dirty="0"/>
              <a:t>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또 잘 떼어질 수 있음이 중요함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r>
              <a:rPr lang="en-US" altLang="ko-KR" sz="1400" dirty="0"/>
              <a:t>5</a:t>
            </a:r>
            <a:r>
              <a:rPr lang="ko-KR" altLang="en-US" sz="1400" dirty="0"/>
              <a:t>*</a:t>
            </a:r>
            <a:r>
              <a:rPr lang="en-US" altLang="ko-KR" sz="1400" dirty="0"/>
              <a:t>6</a:t>
            </a:r>
            <a:r>
              <a:rPr lang="ko-KR" altLang="en-US" sz="1400" dirty="0"/>
              <a:t>번의 실험을 통해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Velostat</a:t>
            </a:r>
            <a:r>
              <a:rPr lang="en-US" altLang="ko-KR" sz="1400" dirty="0"/>
              <a:t> </a:t>
            </a:r>
            <a:r>
              <a:rPr lang="ko-KR" altLang="en-US" sz="1400" dirty="0"/>
              <a:t>고유의 </a:t>
            </a:r>
            <a:r>
              <a:rPr lang="en-US" altLang="ko-KR" sz="1400" dirty="0"/>
              <a:t>Cutting </a:t>
            </a:r>
            <a:r>
              <a:rPr lang="ko-KR" altLang="en-US" sz="1400" dirty="0"/>
              <a:t>조건 결정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Power(%) 4 / Speed(%) 2 / PPI(Hz) 1000 / Cutting </a:t>
            </a:r>
            <a:r>
              <a:rPr lang="ko-KR" altLang="en-US" sz="1400" b="1" dirty="0"/>
              <a:t>반복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회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800" dirty="0"/>
              <a:t>+</a:t>
            </a:r>
          </a:p>
          <a:p>
            <a:pPr marL="0" indent="0">
              <a:buNone/>
            </a:pPr>
            <a:r>
              <a:rPr lang="en-US" altLang="ko-KR" sz="1300" dirty="0"/>
              <a:t>(</a:t>
            </a:r>
            <a:r>
              <a:rPr lang="en-US" altLang="ko-KR" sz="1300" dirty="0" err="1"/>
              <a:t>Velostat</a:t>
            </a:r>
            <a:r>
              <a:rPr lang="en-US" altLang="ko-KR" sz="1300" dirty="0"/>
              <a:t> + Conductive Adhesive) Cutting </a:t>
            </a:r>
            <a:r>
              <a:rPr lang="ko-KR" altLang="en-US" sz="1300" dirty="0"/>
              <a:t>조건</a:t>
            </a:r>
            <a:r>
              <a:rPr lang="en-US" altLang="ko-KR" sz="1300" dirty="0"/>
              <a:t>: </a:t>
            </a:r>
            <a:r>
              <a:rPr lang="en-US" altLang="ko-KR" sz="1300" b="1" dirty="0"/>
              <a:t>Power(%) 9 / Speed(%) 2 / PPI(Hz) 1000 / Cutting </a:t>
            </a:r>
            <a:r>
              <a:rPr lang="ko-KR" altLang="en-US" sz="1300" b="1" dirty="0"/>
              <a:t>반복 </a:t>
            </a:r>
            <a:r>
              <a:rPr lang="en-US" altLang="ko-KR" sz="1300" b="1" dirty="0"/>
              <a:t>1</a:t>
            </a:r>
            <a:r>
              <a:rPr lang="ko-KR" altLang="en-US" sz="1300" b="1" dirty="0"/>
              <a:t>회</a:t>
            </a:r>
            <a:endParaRPr lang="ko-KR" altLang="en-US" sz="13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Sensor </a:t>
            </a:r>
            <a:r>
              <a:rPr lang="ko-KR" altLang="en-US" b="1" dirty="0"/>
              <a:t>제작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6C1915-4957-4671-A0B1-32453E142F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3" t="5908" r="25986" b="5541"/>
          <a:stretch/>
        </p:blipFill>
        <p:spPr>
          <a:xfrm rot="5400000">
            <a:off x="6404476" y="2323676"/>
            <a:ext cx="1527975" cy="37386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53D28E-F8DA-4F96-8C1B-C543C1616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59901" y="3429001"/>
            <a:ext cx="1527975" cy="1527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0BF6F9-64BE-40A8-AE08-E19F186D7D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075" y="3429001"/>
            <a:ext cx="1527975" cy="1527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7C4743-B26E-4DF5-88BD-5E27269DB9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27" y="3429000"/>
            <a:ext cx="1527975" cy="152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3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1"/>
            <a:ext cx="8477250" cy="4862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1.3 </a:t>
            </a:r>
            <a:r>
              <a:rPr lang="ko-KR" altLang="en-US" sz="1500" dirty="0"/>
              <a:t>실제 </a:t>
            </a:r>
            <a:r>
              <a:rPr lang="en-US" altLang="ko-KR" sz="1500" dirty="0"/>
              <a:t>Sensor </a:t>
            </a:r>
            <a:r>
              <a:rPr lang="ko-KR" altLang="en-US" sz="1500" dirty="0"/>
              <a:t>제작 </a:t>
            </a:r>
            <a:r>
              <a:rPr lang="en-US" altLang="ko-KR" sz="1500" dirty="0"/>
              <a:t>(2D Plane </a:t>
            </a:r>
            <a:r>
              <a:rPr lang="ko-KR" altLang="en-US" sz="1500" dirty="0"/>
              <a:t>상의</a:t>
            </a:r>
            <a:r>
              <a:rPr lang="en-US" altLang="ko-KR" sz="1500" dirty="0"/>
              <a:t>, </a:t>
            </a:r>
            <a:r>
              <a:rPr lang="ko-KR" altLang="en-US" sz="1500" dirty="0"/>
              <a:t>간단한 구조</a:t>
            </a:r>
            <a:r>
              <a:rPr lang="en-US" altLang="ko-KR" sz="1500" dirty="0"/>
              <a:t>(symmetric), 16pin)</a:t>
            </a:r>
          </a:p>
          <a:p>
            <a:pPr marL="0" indent="0">
              <a:buNone/>
            </a:pPr>
            <a:endParaRPr lang="ko-KR" altLang="en-US" sz="15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Sensor </a:t>
            </a:r>
            <a:r>
              <a:rPr lang="ko-KR" altLang="en-US" b="1" dirty="0"/>
              <a:t>제작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076C07-87F3-4EB1-924F-D1F6FE2A5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2" t="18382" r="15315" b="10938"/>
          <a:stretch/>
        </p:blipFill>
        <p:spPr>
          <a:xfrm>
            <a:off x="641211" y="4308043"/>
            <a:ext cx="3016458" cy="20769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80F664-B094-4B74-A7C1-303AAC48DE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16" t="18511" r="20558" b="10032"/>
          <a:stretch/>
        </p:blipFill>
        <p:spPr>
          <a:xfrm>
            <a:off x="641211" y="2049761"/>
            <a:ext cx="2884590" cy="2076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D0DE73-DF85-41AE-BB74-330C1878CF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4078" y="2049761"/>
            <a:ext cx="2076205" cy="2076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EB036A-5AF5-4E2B-8ED6-F2225AFA5A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2452" y="4291213"/>
            <a:ext cx="2074616" cy="20746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4385C9-BC30-4CE2-9432-7BE103C539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81850" y="4291212"/>
            <a:ext cx="2074615" cy="2074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D37F1D-D48E-4D49-B7C5-5BFA4E7B2D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81849" y="2049761"/>
            <a:ext cx="2074615" cy="207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2.0 </a:t>
            </a:r>
            <a:r>
              <a:rPr lang="ko-KR" altLang="en-US" sz="1500" dirty="0" err="1"/>
              <a:t>회로부</a:t>
            </a:r>
            <a:r>
              <a:rPr lang="ko-KR" altLang="en-US" sz="1500" dirty="0"/>
              <a:t> 구성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400" dirty="0"/>
              <a:t>For EIT,</a:t>
            </a:r>
          </a:p>
          <a:p>
            <a:pPr marL="0" indent="0">
              <a:buNone/>
            </a:pPr>
            <a:r>
              <a:rPr lang="ko-KR" altLang="en-US" sz="1400" dirty="0"/>
              <a:t>가장자리에 배열된 전극 중 인접한 두 전극 사이에 </a:t>
            </a:r>
            <a:r>
              <a:rPr lang="en-US" altLang="ko-KR" sz="1400" b="1" dirty="0"/>
              <a:t>AC Current(AC Generator + VCCS)</a:t>
            </a:r>
            <a:r>
              <a:rPr lang="ko-KR" altLang="en-US" sz="1400" dirty="0"/>
              <a:t>를 흘려주고</a:t>
            </a:r>
            <a:r>
              <a:rPr lang="en-US" altLang="ko-KR" sz="1400" dirty="0"/>
              <a:t>,</a:t>
            </a:r>
          </a:p>
          <a:p>
            <a:pPr marL="0" indent="0">
              <a:buNone/>
            </a:pPr>
            <a:r>
              <a:rPr lang="ko-KR" altLang="en-US" sz="1400" dirty="0"/>
              <a:t>이때 나머지 </a:t>
            </a:r>
            <a:r>
              <a:rPr lang="ko-KR" altLang="en-US" sz="1400" dirty="0" err="1"/>
              <a:t>전극들에서</a:t>
            </a:r>
            <a:r>
              <a:rPr lang="ko-KR" altLang="en-US" sz="1400" dirty="0"/>
              <a:t> 인접한 전극 사이의 </a:t>
            </a:r>
            <a:r>
              <a:rPr lang="ko-KR" altLang="en-US" sz="1400" b="1" dirty="0"/>
              <a:t>전압차를 얻어</a:t>
            </a:r>
            <a:r>
              <a:rPr lang="en-US" altLang="ko-KR" sz="1400" b="1" dirty="0"/>
              <a:t>(DAQ)</a:t>
            </a:r>
            <a:r>
              <a:rPr lang="ko-KR" altLang="en-US" sz="1400" dirty="0"/>
              <a:t>내며</a:t>
            </a:r>
            <a:r>
              <a:rPr lang="en-US" altLang="ko-KR" sz="1400" dirty="0"/>
              <a:t>,</a:t>
            </a:r>
          </a:p>
          <a:p>
            <a:pPr marL="0" indent="0">
              <a:buNone/>
            </a:pPr>
            <a:r>
              <a:rPr lang="ko-KR" altLang="en-US" sz="1400" dirty="0"/>
              <a:t>이를 </a:t>
            </a:r>
            <a:r>
              <a:rPr lang="ko-KR" altLang="en-US" sz="1400" b="1" dirty="0"/>
              <a:t>모든 인접한 두 전극 쌍</a:t>
            </a:r>
            <a:r>
              <a:rPr lang="en-US" altLang="ko-KR" sz="1400" b="1" dirty="0"/>
              <a:t>(N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사이에서 반복</a:t>
            </a:r>
            <a:r>
              <a:rPr lang="en-US" altLang="ko-KR" sz="1400" b="1" dirty="0"/>
              <a:t>(MUX/DEMUX)</a:t>
            </a:r>
            <a:r>
              <a:rPr lang="ko-KR" altLang="en-US" sz="1400" dirty="0"/>
              <a:t>하여 </a:t>
            </a:r>
            <a:r>
              <a:rPr lang="en-US" altLang="ko-KR" sz="1400" dirty="0"/>
              <a:t>N</a:t>
            </a:r>
            <a:r>
              <a:rPr lang="ko-KR" altLang="en-US" sz="1400" dirty="0"/>
              <a:t>*</a:t>
            </a:r>
            <a:r>
              <a:rPr lang="en-US" altLang="ko-KR" sz="1400" dirty="0"/>
              <a:t>(N-3)</a:t>
            </a:r>
            <a:r>
              <a:rPr lang="ko-KR" altLang="en-US" sz="1400" dirty="0"/>
              <a:t>개 전위차 </a:t>
            </a:r>
            <a:r>
              <a:rPr lang="en-US" altLang="ko-KR" sz="1400" dirty="0"/>
              <a:t>data</a:t>
            </a:r>
            <a:r>
              <a:rPr lang="ko-KR" altLang="en-US" sz="1400" dirty="0"/>
              <a:t>를 얻어냄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b="1" dirty="0"/>
              <a:t>회로 구현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3E08CA-629B-46FD-A758-B61F0AE4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33"/>
          <a:stretch/>
        </p:blipFill>
        <p:spPr>
          <a:xfrm>
            <a:off x="3097530" y="4103546"/>
            <a:ext cx="6046470" cy="23517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4D29B-01E4-4BF6-8F84-66DB202409F0}"/>
              </a:ext>
            </a:extLst>
          </p:cNvPr>
          <p:cNvSpPr/>
          <p:nvPr/>
        </p:nvSpPr>
        <p:spPr>
          <a:xfrm>
            <a:off x="4080622" y="4103546"/>
            <a:ext cx="2892829" cy="2351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188A6E-ED1F-45D0-9F2A-ACA2BC592AB9}"/>
              </a:ext>
            </a:extLst>
          </p:cNvPr>
          <p:cNvSpPr/>
          <p:nvPr/>
        </p:nvSpPr>
        <p:spPr>
          <a:xfrm>
            <a:off x="4235248" y="4593774"/>
            <a:ext cx="638201" cy="73423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45181A-858D-4861-A94A-B406DA2D6534}"/>
              </a:ext>
            </a:extLst>
          </p:cNvPr>
          <p:cNvSpPr/>
          <p:nvPr/>
        </p:nvSpPr>
        <p:spPr>
          <a:xfrm>
            <a:off x="4922286" y="4548964"/>
            <a:ext cx="1284662" cy="81736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F96ABF-2CD7-431D-8756-FB2DAA02846F}"/>
              </a:ext>
            </a:extLst>
          </p:cNvPr>
          <p:cNvSpPr/>
          <p:nvPr/>
        </p:nvSpPr>
        <p:spPr>
          <a:xfrm>
            <a:off x="6331120" y="4157629"/>
            <a:ext cx="544658" cy="199840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93203-3274-4CAA-BF8B-084F4C507738}"/>
              </a:ext>
            </a:extLst>
          </p:cNvPr>
          <p:cNvSpPr/>
          <p:nvPr/>
        </p:nvSpPr>
        <p:spPr>
          <a:xfrm>
            <a:off x="4160571" y="5439061"/>
            <a:ext cx="2072876" cy="93004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CFE29-748C-4181-99F9-8C1C73C9B395}"/>
              </a:ext>
            </a:extLst>
          </p:cNvPr>
          <p:cNvSpPr txBox="1"/>
          <p:nvPr/>
        </p:nvSpPr>
        <p:spPr>
          <a:xfrm>
            <a:off x="3304149" y="3761285"/>
            <a:ext cx="1431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00FF"/>
                </a:solidFill>
              </a:rPr>
              <a:t>AC Generator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FBA14-13AA-4B85-8B82-6ABFE7EBB82C}"/>
              </a:ext>
            </a:extLst>
          </p:cNvPr>
          <p:cNvSpPr txBox="1"/>
          <p:nvPr/>
        </p:nvSpPr>
        <p:spPr>
          <a:xfrm>
            <a:off x="4811486" y="3564625"/>
            <a:ext cx="1431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00FF"/>
                </a:solidFill>
              </a:rPr>
              <a:t>VCCS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56A062-5D25-469C-A373-A6CAB5AE3CE6}"/>
              </a:ext>
            </a:extLst>
          </p:cNvPr>
          <p:cNvSpPr txBox="1"/>
          <p:nvPr/>
        </p:nvSpPr>
        <p:spPr>
          <a:xfrm>
            <a:off x="6104140" y="3756762"/>
            <a:ext cx="1431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00FF"/>
                </a:solidFill>
              </a:rPr>
              <a:t>MUX/DEMUX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36902-0BA7-4322-8C79-0E31D4C20C56}"/>
              </a:ext>
            </a:extLst>
          </p:cNvPr>
          <p:cNvSpPr txBox="1"/>
          <p:nvPr/>
        </p:nvSpPr>
        <p:spPr>
          <a:xfrm>
            <a:off x="4322457" y="6501583"/>
            <a:ext cx="1431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00FF"/>
                </a:solidFill>
              </a:rPr>
              <a:t>DAQ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876C86-255F-49E4-BB4F-FFC1CDCB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4" y="3922807"/>
            <a:ext cx="2474983" cy="211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1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2.1 AC Generator</a:t>
            </a:r>
          </a:p>
          <a:p>
            <a:pPr marL="0" indent="0">
              <a:buNone/>
            </a:pPr>
            <a:r>
              <a:rPr lang="ko-KR" altLang="en-US" sz="1400" dirty="0"/>
              <a:t>기능</a:t>
            </a:r>
            <a:r>
              <a:rPr lang="en-US" altLang="ko-KR" sz="1400" dirty="0"/>
              <a:t>: Sensor</a:t>
            </a:r>
            <a:r>
              <a:rPr lang="ko-KR" altLang="en-US" sz="1400" dirty="0"/>
              <a:t>에 </a:t>
            </a:r>
            <a:r>
              <a:rPr lang="en-US" altLang="ko-KR" sz="1400" dirty="0"/>
              <a:t>AC Current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흘려주기</a:t>
            </a:r>
            <a:r>
              <a:rPr lang="ko-KR" altLang="en-US" sz="1400" dirty="0"/>
              <a:t> 위하여</a:t>
            </a:r>
            <a:r>
              <a:rPr lang="en-US" altLang="ko-KR" sz="1400" dirty="0"/>
              <a:t>, AC Voltage</a:t>
            </a:r>
            <a:r>
              <a:rPr lang="ko-KR" altLang="en-US" sz="1400" dirty="0"/>
              <a:t>를 인가해줌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 err="1"/>
              <a:t>VirtualBench</a:t>
            </a:r>
            <a:r>
              <a:rPr lang="en-US" altLang="ko-KR" sz="1400" dirty="0"/>
              <a:t>(National Instruments) – “</a:t>
            </a:r>
            <a:r>
              <a:rPr lang="en-US" altLang="ko-KR" sz="1400" b="1" dirty="0"/>
              <a:t>Function Generator</a:t>
            </a:r>
            <a:r>
              <a:rPr lang="en-US" altLang="ko-KR" sz="1400" dirty="0"/>
              <a:t>” </a:t>
            </a:r>
            <a:r>
              <a:rPr lang="ko-KR" altLang="en-US" sz="1400" dirty="0"/>
              <a:t>기능 사용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문제점</a:t>
            </a:r>
            <a:r>
              <a:rPr lang="en-US" altLang="ko-KR" sz="1400" dirty="0"/>
              <a:t>: VCCS </a:t>
            </a:r>
            <a:r>
              <a:rPr lang="ko-KR" altLang="en-US" sz="1400" dirty="0"/>
              <a:t>회로로의 연결 시 출력 값이 원하던 값보다 떨어짐 확인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원인</a:t>
            </a:r>
            <a:r>
              <a:rPr lang="en-US" altLang="ko-KR" sz="1400" dirty="0"/>
              <a:t>: Function Generator</a:t>
            </a:r>
            <a:r>
              <a:rPr lang="ko-KR" altLang="en-US" sz="1400" dirty="0"/>
              <a:t>의 </a:t>
            </a:r>
            <a:r>
              <a:rPr lang="en-US" altLang="ko-KR" sz="1400" dirty="0"/>
              <a:t>Channel Pin</a:t>
            </a:r>
            <a:r>
              <a:rPr lang="ko-KR" altLang="en-US" sz="1400" dirty="0"/>
              <a:t>에서 흘릴 수 있는 </a:t>
            </a:r>
            <a:r>
              <a:rPr lang="en-US" altLang="ko-KR" sz="1400" dirty="0"/>
              <a:t>Power</a:t>
            </a:r>
            <a:r>
              <a:rPr lang="ko-KR" altLang="en-US" sz="1400" dirty="0"/>
              <a:t>가 한정되어</a:t>
            </a:r>
            <a:r>
              <a:rPr lang="en-US" altLang="ko-KR" sz="1400" dirty="0"/>
              <a:t>, </a:t>
            </a:r>
            <a:r>
              <a:rPr lang="ko-KR" altLang="en-US" sz="1400" dirty="0"/>
              <a:t>원하는 출력을 내지 못함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해결</a:t>
            </a:r>
            <a:r>
              <a:rPr lang="en-US" altLang="ko-KR" sz="1400" dirty="0"/>
              <a:t>: OP Amp </a:t>
            </a:r>
            <a:r>
              <a:rPr lang="ko-KR" altLang="en-US" sz="1400" dirty="0"/>
              <a:t>활용 </a:t>
            </a:r>
            <a:r>
              <a:rPr lang="en-US" altLang="ko-KR" sz="1400" b="1" dirty="0"/>
              <a:t>Buffer </a:t>
            </a:r>
            <a:r>
              <a:rPr lang="ko-KR" altLang="en-US" sz="1400" b="1" dirty="0"/>
              <a:t>회로를 </a:t>
            </a:r>
            <a:r>
              <a:rPr lang="ko-KR" altLang="en-US" sz="1400" dirty="0"/>
              <a:t>통해</a:t>
            </a:r>
            <a:r>
              <a:rPr lang="en-US" altLang="ko-KR" sz="1400" dirty="0"/>
              <a:t>, Function Generator </a:t>
            </a:r>
            <a:r>
              <a:rPr lang="ko-KR" altLang="en-US" sz="1400" dirty="0"/>
              <a:t>회로의 신호 복제</a:t>
            </a:r>
            <a:endParaRPr lang="en-US" altLang="ko-KR" sz="1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b="1" dirty="0"/>
              <a:t>회로 구현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89CA9D-5393-4462-B134-EF226315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" r="27931"/>
          <a:stretch/>
        </p:blipFill>
        <p:spPr>
          <a:xfrm>
            <a:off x="7530811" y="895804"/>
            <a:ext cx="1548247" cy="13382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F7E3A5-C607-4C16-B769-50D7FE6139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" r="61477" b="1"/>
          <a:stretch/>
        </p:blipFill>
        <p:spPr>
          <a:xfrm rot="5400000">
            <a:off x="2555503" y="1748845"/>
            <a:ext cx="1305942" cy="33642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03B07A-E3ED-48B5-AB41-9A66435B6DE2}"/>
              </a:ext>
            </a:extLst>
          </p:cNvPr>
          <p:cNvSpPr/>
          <p:nvPr/>
        </p:nvSpPr>
        <p:spPr>
          <a:xfrm>
            <a:off x="3833392" y="2647389"/>
            <a:ext cx="641715" cy="1175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opamp(앰프 the operational amplifier)-2 : 네이버 블로그">
            <a:extLst>
              <a:ext uri="{FF2B5EF4-FFF2-40B4-BE49-F238E27FC236}">
                <a16:creationId xmlns:a16="http://schemas.microsoft.com/office/drawing/2014/main" id="{040848F0-B178-47FA-844A-5AA2AE95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5" y="5445608"/>
            <a:ext cx="2773679" cy="115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EED289A-9384-4765-8F0E-F9B1900036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5" t="11392" r="11019" b="24143"/>
          <a:stretch/>
        </p:blipFill>
        <p:spPr>
          <a:xfrm>
            <a:off x="5100707" y="2761414"/>
            <a:ext cx="3023126" cy="133517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D070CE-7855-461D-96E6-3CAC06764410}"/>
              </a:ext>
            </a:extLst>
          </p:cNvPr>
          <p:cNvSpPr/>
          <p:nvPr/>
        </p:nvSpPr>
        <p:spPr>
          <a:xfrm>
            <a:off x="7345362" y="2689801"/>
            <a:ext cx="827904" cy="1070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0811CB-8F67-403C-A33B-2583766C1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100" y="5471153"/>
            <a:ext cx="1213601" cy="115006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A450880-ABBE-42D4-B4E3-83249372A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093" y="5587201"/>
            <a:ext cx="1458675" cy="8954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A454FD9-D2F4-4CEC-9019-FA86CE89EA3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4" t="45457" r="51704" b="16222"/>
          <a:stretch/>
        </p:blipFill>
        <p:spPr>
          <a:xfrm rot="5400000">
            <a:off x="5589953" y="5316846"/>
            <a:ext cx="1330853" cy="145867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D71C03-A27F-4944-9309-703E5BD010C5}"/>
              </a:ext>
            </a:extLst>
          </p:cNvPr>
          <p:cNvSpPr/>
          <p:nvPr/>
        </p:nvSpPr>
        <p:spPr>
          <a:xfrm>
            <a:off x="5429701" y="5281507"/>
            <a:ext cx="848731" cy="895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3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543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2.2 VCCS(Voltage Controlled Current Source)</a:t>
            </a:r>
          </a:p>
          <a:p>
            <a:pPr marL="0" indent="0">
              <a:buNone/>
            </a:pPr>
            <a:r>
              <a:rPr lang="ko-KR" altLang="en-US" sz="1400" dirty="0"/>
              <a:t>기능</a:t>
            </a:r>
            <a:r>
              <a:rPr lang="en-US" altLang="ko-KR" sz="1400" dirty="0"/>
              <a:t>: AC Voltage(6Vpp, 10kHz</a:t>
            </a:r>
            <a:r>
              <a:rPr lang="ko-KR" altLang="en-US" sz="1400" dirty="0"/>
              <a:t>급</a:t>
            </a:r>
            <a:r>
              <a:rPr lang="en-US" altLang="ko-KR" sz="1400" dirty="0"/>
              <a:t>)</a:t>
            </a:r>
            <a:r>
              <a:rPr lang="ko-KR" altLang="en-US" sz="1400" dirty="0"/>
              <a:t>를 통해 </a:t>
            </a:r>
            <a:r>
              <a:rPr lang="en-US" altLang="ko-KR" sz="1400" dirty="0"/>
              <a:t>AC Current(0.2mApp)</a:t>
            </a:r>
            <a:r>
              <a:rPr lang="ko-KR" altLang="en-US" sz="1400" dirty="0"/>
              <a:t>를 생성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en-US" altLang="ko-KR" sz="1400" b="1" dirty="0"/>
              <a:t>Trial4. dual op-amp Howland current source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300" i="1" dirty="0"/>
          </a:p>
          <a:p>
            <a:pPr marL="0" indent="0">
              <a:buNone/>
            </a:pPr>
            <a:endParaRPr lang="en-US" altLang="ko-KR" sz="1300" i="1" dirty="0"/>
          </a:p>
          <a:p>
            <a:pPr marL="0" indent="0">
              <a:buNone/>
            </a:pPr>
            <a:endParaRPr lang="en-US" altLang="ko-KR" sz="1300" i="1" dirty="0"/>
          </a:p>
          <a:p>
            <a:pPr marL="0" indent="0">
              <a:buNone/>
            </a:pPr>
            <a:endParaRPr lang="en-US" altLang="ko-KR" sz="1300" i="1" dirty="0"/>
          </a:p>
          <a:p>
            <a:pPr marL="0" indent="0">
              <a:buNone/>
            </a:pPr>
            <a:endParaRPr lang="en-US" altLang="ko-KR" sz="1300" i="1" dirty="0"/>
          </a:p>
          <a:p>
            <a:pPr marL="0" indent="0">
              <a:buNone/>
            </a:pPr>
            <a:r>
              <a:rPr lang="en-US" altLang="ko-KR" sz="1300" i="1" dirty="0"/>
              <a:t>“Analysis of Performance of Howland AC Current Source for Electrical Impedance Spectro‑Tomography”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b="1" dirty="0"/>
              <a:t>회로 구현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FBDEB0-718B-45F0-9B11-E7D80C210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" r="27931"/>
          <a:stretch/>
        </p:blipFill>
        <p:spPr>
          <a:xfrm>
            <a:off x="7530811" y="895804"/>
            <a:ext cx="1548247" cy="1338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8B885C-F1AB-40EB-8DB1-4E8A09B2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1" y="4456290"/>
            <a:ext cx="2164816" cy="1706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FA11FB-21CD-46FA-8267-E50BF3049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88" t="27837" r="65078" b="41514"/>
          <a:stretch/>
        </p:blipFill>
        <p:spPr>
          <a:xfrm>
            <a:off x="5930121" y="4210967"/>
            <a:ext cx="2786367" cy="194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60F990-064B-4D89-9B78-1E7381D8F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90" y="2524215"/>
            <a:ext cx="1596592" cy="11067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D79480-FD34-4351-9229-75CF75B1A933}"/>
              </a:ext>
            </a:extLst>
          </p:cNvPr>
          <p:cNvSpPr txBox="1"/>
          <p:nvPr/>
        </p:nvSpPr>
        <p:spPr>
          <a:xfrm>
            <a:off x="442564" y="2226287"/>
            <a:ext cx="2119645" cy="27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Trial1. Simple VCCS circuit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2EBF37-07B7-430A-9146-C6FD1DB62404}"/>
              </a:ext>
            </a:extLst>
          </p:cNvPr>
          <p:cNvSpPr txBox="1"/>
          <p:nvPr/>
        </p:nvSpPr>
        <p:spPr>
          <a:xfrm>
            <a:off x="2713882" y="2226287"/>
            <a:ext cx="2416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Trial2. Regulator LM7805 </a:t>
            </a:r>
            <a:r>
              <a:rPr lang="ko-KR" altLang="en-US" sz="1200" b="1" dirty="0"/>
              <a:t>이용</a:t>
            </a:r>
            <a:endParaRPr lang="en-US" altLang="ko-KR" sz="1200" b="1" dirty="0"/>
          </a:p>
        </p:txBody>
      </p:sp>
      <p:pic>
        <p:nvPicPr>
          <p:cNvPr id="29" name="Picture 2" descr="7805 for 4-20mA current injector - Electrical Engineering Stack Exchange">
            <a:extLst>
              <a:ext uri="{FF2B5EF4-FFF2-40B4-BE49-F238E27FC236}">
                <a16:creationId xmlns:a16="http://schemas.microsoft.com/office/drawing/2014/main" id="{0DA89034-3B79-4090-89A6-3F5A81DB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401" y="2529707"/>
            <a:ext cx="1409714" cy="110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3835E2-50E2-40C8-8B0D-FFBDB14C3076}"/>
              </a:ext>
            </a:extLst>
          </p:cNvPr>
          <p:cNvSpPr txBox="1"/>
          <p:nvPr/>
        </p:nvSpPr>
        <p:spPr>
          <a:xfrm>
            <a:off x="5276906" y="2220795"/>
            <a:ext cx="2730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Trial3. Howland Current Source</a:t>
            </a:r>
          </a:p>
        </p:txBody>
      </p:sp>
      <p:pic>
        <p:nvPicPr>
          <p:cNvPr id="32" name="Picture 2" descr="https://i.stack.imgur.com/dC48s.png">
            <a:extLst>
              <a:ext uri="{FF2B5EF4-FFF2-40B4-BE49-F238E27FC236}">
                <a16:creationId xmlns:a16="http://schemas.microsoft.com/office/drawing/2014/main" id="{D8D4C384-812E-4DA1-B23B-C4826C70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97" y="2478474"/>
            <a:ext cx="2609242" cy="13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721702D-5683-4984-9628-8D661AC44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904" y="4512897"/>
            <a:ext cx="1408545" cy="1373649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79F69E3-9BEB-45F1-A78C-3BDEE7B47D04}"/>
              </a:ext>
            </a:extLst>
          </p:cNvPr>
          <p:cNvSpPr/>
          <p:nvPr/>
        </p:nvSpPr>
        <p:spPr>
          <a:xfrm>
            <a:off x="5426671" y="4937406"/>
            <a:ext cx="422467" cy="489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FD90BC9-6B8E-43A9-9D3C-C62CB267E1F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4" t="54363" r="51704" b="16222"/>
          <a:stretch/>
        </p:blipFill>
        <p:spPr>
          <a:xfrm rot="5400000">
            <a:off x="3395299" y="4322344"/>
            <a:ext cx="2043761" cy="171945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867074-BF36-4E2B-A211-2BDF99C5797A}"/>
              </a:ext>
            </a:extLst>
          </p:cNvPr>
          <p:cNvSpPr/>
          <p:nvPr/>
        </p:nvSpPr>
        <p:spPr>
          <a:xfrm>
            <a:off x="4664433" y="4134362"/>
            <a:ext cx="641715" cy="201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CA065B-E1C6-459B-9DE7-7072127C82BD}"/>
              </a:ext>
            </a:extLst>
          </p:cNvPr>
          <p:cNvSpPr/>
          <p:nvPr/>
        </p:nvSpPr>
        <p:spPr>
          <a:xfrm>
            <a:off x="3708400" y="4987632"/>
            <a:ext cx="1025519" cy="1175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61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2.3 MUX/DEMUX Unit</a:t>
            </a:r>
            <a:endParaRPr lang="ko-KR" altLang="en-US" sz="1500" dirty="0"/>
          </a:p>
          <a:p>
            <a:pPr marL="0" indent="0">
              <a:buNone/>
            </a:pPr>
            <a:r>
              <a:rPr lang="ko-KR" altLang="en-US" sz="1400" dirty="0"/>
              <a:t>기능</a:t>
            </a:r>
            <a:r>
              <a:rPr lang="en-US" altLang="ko-KR" sz="1400" dirty="0"/>
              <a:t>: AC Current</a:t>
            </a:r>
            <a:r>
              <a:rPr lang="ko-KR" altLang="en-US" sz="1400" dirty="0"/>
              <a:t>를 인접한 전극 </a:t>
            </a:r>
            <a:r>
              <a:rPr lang="en-US" altLang="ko-KR" sz="1400" dirty="0"/>
              <a:t>pin</a:t>
            </a:r>
            <a:r>
              <a:rPr lang="ko-KR" altLang="en-US" sz="1400" dirty="0"/>
              <a:t> 사이에 흘려주며</a:t>
            </a:r>
            <a:r>
              <a:rPr lang="en-US" altLang="ko-KR" sz="1400" dirty="0"/>
              <a:t>, </a:t>
            </a:r>
            <a:r>
              <a:rPr lang="ko-KR" altLang="en-US" sz="1400" dirty="0"/>
              <a:t>전극 쌍을 </a:t>
            </a:r>
            <a:r>
              <a:rPr lang="ko-KR" altLang="en-US" sz="1400" dirty="0" err="1"/>
              <a:t>바꿔줌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Sensor </a:t>
            </a:r>
            <a:r>
              <a:rPr lang="ko-KR" altLang="en-US" sz="1400" dirty="0"/>
              <a:t>고려</a:t>
            </a:r>
            <a:r>
              <a:rPr lang="en-US" altLang="ko-KR" sz="1400" dirty="0"/>
              <a:t>, 16 channel </a:t>
            </a:r>
            <a:r>
              <a:rPr lang="ko-KR" altLang="en-US" sz="1400" dirty="0"/>
              <a:t>이상의 </a:t>
            </a:r>
            <a:r>
              <a:rPr lang="en-US" altLang="ko-KR" sz="1400" dirty="0"/>
              <a:t>DEMUX 2</a:t>
            </a:r>
            <a:r>
              <a:rPr lang="ko-KR" altLang="en-US" sz="1400" dirty="0"/>
              <a:t>개 필요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&amp; 2</a:t>
            </a:r>
            <a:r>
              <a:rPr lang="ko-KR" altLang="en-US" sz="1400" dirty="0"/>
              <a:t>개의 </a:t>
            </a:r>
            <a:r>
              <a:rPr lang="en-US" altLang="ko-KR" sz="1400" dirty="0"/>
              <a:t>DEMUX</a:t>
            </a:r>
            <a:r>
              <a:rPr lang="ko-KR" altLang="en-US" sz="1400" dirty="0"/>
              <a:t>가 동일 </a:t>
            </a:r>
            <a:r>
              <a:rPr lang="en-US" altLang="ko-KR" sz="1400" dirty="0"/>
              <a:t>Time Clock</a:t>
            </a:r>
            <a:r>
              <a:rPr lang="ko-KR" altLang="en-US" sz="1400" dirty="0"/>
              <a:t>으로 작동해야 함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Teensy3.2 </a:t>
            </a:r>
            <a:r>
              <a:rPr lang="ko-KR" altLang="en-US" sz="1400" dirty="0"/>
              <a:t>사용 </a:t>
            </a:r>
            <a:r>
              <a:rPr lang="en-US" altLang="ko-KR" sz="1400" dirty="0"/>
              <a:t>2</a:t>
            </a:r>
            <a:r>
              <a:rPr lang="ko-KR" altLang="en-US" sz="1400" dirty="0"/>
              <a:t>개 </a:t>
            </a:r>
            <a:r>
              <a:rPr lang="en-US" altLang="ko-KR" sz="1400" dirty="0"/>
              <a:t>DEMUX </a:t>
            </a:r>
            <a:r>
              <a:rPr lang="ko-KR" altLang="en-US" sz="1400" dirty="0"/>
              <a:t>동시 제어 </a:t>
            </a:r>
            <a:r>
              <a:rPr lang="en-US" altLang="ko-KR" sz="1400" dirty="0"/>
              <a:t>(8</a:t>
            </a:r>
            <a:r>
              <a:rPr lang="ko-KR" altLang="en-US" sz="1400" dirty="0"/>
              <a:t>개 </a:t>
            </a:r>
            <a:r>
              <a:rPr lang="en-US" altLang="ko-KR" sz="1400" dirty="0"/>
              <a:t>pin </a:t>
            </a:r>
            <a:r>
              <a:rPr lang="ko-KR" altLang="en-US" sz="1400" dirty="0"/>
              <a:t>사용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b="1" dirty="0"/>
              <a:t>회로 구현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FBDEB0-718B-45F0-9B11-E7D80C210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" r="27931"/>
          <a:stretch/>
        </p:blipFill>
        <p:spPr>
          <a:xfrm>
            <a:off x="7530811" y="895804"/>
            <a:ext cx="1548247" cy="1338241"/>
          </a:xfrm>
          <a:prstGeom prst="rect">
            <a:avLst/>
          </a:prstGeom>
        </p:spPr>
      </p:pic>
      <p:pic>
        <p:nvPicPr>
          <p:cNvPr id="9" name="Picture 2" descr="https://www.pjrc.com/teensy/teensy32_front_pinout.png">
            <a:extLst>
              <a:ext uri="{FF2B5EF4-FFF2-40B4-BE49-F238E27FC236}">
                <a16:creationId xmlns:a16="http://schemas.microsoft.com/office/drawing/2014/main" id="{44F6B9A6-7C81-48B1-BA24-427C1AE4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70" y="3907348"/>
            <a:ext cx="1245147" cy="14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2058C2-098F-4961-A3FD-AE4992A028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09" t="3939" r="6137" b="16667"/>
          <a:stretch/>
        </p:blipFill>
        <p:spPr>
          <a:xfrm>
            <a:off x="4228256" y="3815864"/>
            <a:ext cx="4696669" cy="27798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FAEFE6-D1C8-45F4-BBDC-5157C2E25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334" y="3923245"/>
            <a:ext cx="2413407" cy="2515121"/>
          </a:xfrm>
          <a:prstGeom prst="rect">
            <a:avLst/>
          </a:prstGeom>
        </p:spPr>
      </p:pic>
      <p:pic>
        <p:nvPicPr>
          <p:cNvPr id="25" name="Picture 2" descr="IMG_0242">
            <a:extLst>
              <a:ext uri="{FF2B5EF4-FFF2-40B4-BE49-F238E27FC236}">
                <a16:creationId xmlns:a16="http://schemas.microsoft.com/office/drawing/2014/main" id="{04A8C51A-250E-4A6F-A485-9E3384B72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1" t="17102" r="5156" b="17102"/>
          <a:stretch/>
        </p:blipFill>
        <p:spPr bwMode="auto">
          <a:xfrm>
            <a:off x="103215" y="5393197"/>
            <a:ext cx="1579258" cy="12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17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458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2.4 DAQ</a:t>
            </a:r>
          </a:p>
          <a:p>
            <a:pPr marL="0" indent="0">
              <a:buNone/>
            </a:pPr>
            <a:r>
              <a:rPr lang="ko-KR" altLang="en-US" sz="1400" dirty="0"/>
              <a:t>기능</a:t>
            </a:r>
            <a:r>
              <a:rPr lang="en-US" altLang="ko-KR" sz="1400" dirty="0"/>
              <a:t>: DEMUX</a:t>
            </a:r>
            <a:r>
              <a:rPr lang="ko-KR" altLang="en-US" sz="1400" dirty="0"/>
              <a:t>의 제어 속도에 맞춰 </a:t>
            </a:r>
            <a:r>
              <a:rPr lang="en-US" altLang="ko-KR" sz="1400" dirty="0"/>
              <a:t>Voltage </a:t>
            </a:r>
            <a:r>
              <a:rPr lang="ko-KR" altLang="en-US" sz="1400" dirty="0"/>
              <a:t>값을 측정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기존</a:t>
            </a:r>
            <a:r>
              <a:rPr lang="en-US" altLang="ko-KR" sz="1400" dirty="0"/>
              <a:t>: 2</a:t>
            </a:r>
            <a:r>
              <a:rPr lang="ko-KR" altLang="en-US" sz="1400" dirty="0"/>
              <a:t>개 </a:t>
            </a:r>
            <a:r>
              <a:rPr lang="en-US" altLang="ko-KR" sz="1400" dirty="0"/>
              <a:t>MUX + Teensy: Resolution</a:t>
            </a:r>
            <a:r>
              <a:rPr lang="ko-KR" altLang="en-US" sz="1400" dirty="0"/>
              <a:t>이 충분하지 않았음 </a:t>
            </a:r>
            <a:r>
              <a:rPr lang="en-US" altLang="ko-KR" sz="1400" dirty="0"/>
              <a:t>-&gt; </a:t>
            </a:r>
            <a:r>
              <a:rPr lang="en-US" altLang="ko-KR" sz="1400" b="1" dirty="0" err="1"/>
              <a:t>cDAQ</a:t>
            </a:r>
            <a:r>
              <a:rPr lang="en-US" altLang="ko-KR" sz="1400" b="1" dirty="0"/>
              <a:t>(NI-9205)</a:t>
            </a:r>
            <a:r>
              <a:rPr lang="ko-KR" altLang="en-US" sz="1400" dirty="0"/>
              <a:t>도입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사용 </a:t>
            </a:r>
            <a:r>
              <a:rPr lang="en-US" altLang="ko-KR" sz="1400" dirty="0"/>
              <a:t>Channel</a:t>
            </a:r>
            <a:r>
              <a:rPr lang="ko-KR" altLang="en-US" sz="1400" dirty="0"/>
              <a:t>수</a:t>
            </a:r>
            <a:r>
              <a:rPr lang="en-US" altLang="ko-KR" sz="1400" dirty="0"/>
              <a:t>:</a:t>
            </a:r>
          </a:p>
          <a:p>
            <a:pPr marL="0" indent="0">
              <a:buNone/>
            </a:pPr>
            <a:r>
              <a:rPr lang="en-US" altLang="ko-KR" sz="1400" dirty="0"/>
              <a:t>16 + 4(Teensy</a:t>
            </a:r>
            <a:r>
              <a:rPr lang="ko-KR" altLang="en-US" sz="1400" dirty="0"/>
              <a:t>에서 </a:t>
            </a:r>
            <a:r>
              <a:rPr lang="en-US" altLang="ko-KR" sz="1400" dirty="0"/>
              <a:t>DEMUX</a:t>
            </a:r>
            <a:r>
              <a:rPr lang="ko-KR" altLang="en-US" sz="1400" dirty="0"/>
              <a:t>로 보내는 </a:t>
            </a:r>
            <a:r>
              <a:rPr lang="en-US" altLang="ko-KR" sz="1400" dirty="0"/>
              <a:t>Sig Pin Voltage </a:t>
            </a:r>
            <a:r>
              <a:rPr lang="ko-KR" altLang="en-US" sz="1400" dirty="0"/>
              <a:t>측정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7030A0"/>
                </a:solidFill>
              </a:rPr>
              <a:t>Max Sampling </a:t>
            </a:r>
            <a:r>
              <a:rPr lang="ko-KR" altLang="en-US" sz="1400" dirty="0">
                <a:solidFill>
                  <a:srgbClr val="7030A0"/>
                </a:solidFill>
              </a:rPr>
              <a:t>속도 </a:t>
            </a:r>
            <a:r>
              <a:rPr lang="en-US" altLang="ko-KR" sz="1400" dirty="0">
                <a:solidFill>
                  <a:srgbClr val="7030A0"/>
                </a:solidFill>
              </a:rPr>
              <a:t>= 250 / </a:t>
            </a:r>
            <a:r>
              <a:rPr lang="ko-KR" altLang="en-US" sz="1400" dirty="0">
                <a:solidFill>
                  <a:srgbClr val="7030A0"/>
                </a:solidFill>
              </a:rPr>
              <a:t>사용 </a:t>
            </a:r>
            <a:r>
              <a:rPr lang="en-US" altLang="ko-KR" sz="1400" dirty="0">
                <a:solidFill>
                  <a:srgbClr val="7030A0"/>
                </a:solidFill>
              </a:rPr>
              <a:t>Channel </a:t>
            </a:r>
            <a:r>
              <a:rPr lang="ko-KR" altLang="en-US" sz="1400" dirty="0">
                <a:solidFill>
                  <a:srgbClr val="7030A0"/>
                </a:solidFill>
              </a:rPr>
              <a:t>수 </a:t>
            </a:r>
            <a:r>
              <a:rPr lang="en-US" altLang="ko-KR" sz="1400" dirty="0">
                <a:solidFill>
                  <a:srgbClr val="7030A0"/>
                </a:solidFill>
              </a:rPr>
              <a:t>[kHz]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7030A0"/>
                </a:solidFill>
              </a:rPr>
              <a:t>		= 12.5kHz</a:t>
            </a:r>
          </a:p>
          <a:p>
            <a:pPr marL="0" indent="0">
              <a:buNone/>
            </a:pPr>
            <a:r>
              <a:rPr lang="en-US" altLang="ko-KR" sz="1400" b="1" dirty="0"/>
              <a:t>“Nyquist Sampling Theorem”</a:t>
            </a:r>
            <a:r>
              <a:rPr lang="en-US" altLang="ko-KR" sz="1400" dirty="0"/>
              <a:t>:</a:t>
            </a:r>
          </a:p>
          <a:p>
            <a:pPr marL="0" indent="0">
              <a:buNone/>
            </a:pPr>
            <a:r>
              <a:rPr lang="en-US" altLang="ko-KR" sz="1400" dirty="0"/>
              <a:t>AC </a:t>
            </a:r>
            <a:r>
              <a:rPr lang="ko-KR" altLang="en-US" sz="1400" dirty="0"/>
              <a:t>신호를 </a:t>
            </a:r>
            <a:r>
              <a:rPr lang="en-US" altLang="ko-KR" sz="1400" dirty="0"/>
              <a:t>Data </a:t>
            </a:r>
            <a:r>
              <a:rPr lang="ko-KR" altLang="en-US" sz="1400" dirty="0"/>
              <a:t>손실 없이 </a:t>
            </a:r>
            <a:r>
              <a:rPr lang="en-US" altLang="ko-KR" sz="1400" dirty="0"/>
              <a:t>Sampling</a:t>
            </a:r>
            <a:r>
              <a:rPr lang="ko-KR" altLang="en-US" sz="1400" dirty="0"/>
              <a:t>하기 위해선</a:t>
            </a:r>
            <a:r>
              <a:rPr lang="en-US" altLang="ko-KR" sz="1400" dirty="0"/>
              <a:t>, AC </a:t>
            </a:r>
            <a:r>
              <a:rPr lang="ko-KR" altLang="en-US" sz="1400" dirty="0"/>
              <a:t>주파수의 </a:t>
            </a:r>
            <a:r>
              <a:rPr lang="en-US" altLang="ko-KR" sz="1400" dirty="0"/>
              <a:t>2</a:t>
            </a:r>
            <a:r>
              <a:rPr lang="ko-KR" altLang="en-US" sz="1400" dirty="0"/>
              <a:t>배 이상의 </a:t>
            </a:r>
            <a:r>
              <a:rPr lang="en-US" altLang="ko-KR" sz="1400" dirty="0"/>
              <a:t>Sampling </a:t>
            </a:r>
            <a:r>
              <a:rPr lang="ko-KR" altLang="en-US" sz="1400" dirty="0"/>
              <a:t>속도 필요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-&gt; AC Generator</a:t>
            </a:r>
            <a:r>
              <a:rPr lang="ko-KR" altLang="en-US" sz="1400" dirty="0"/>
              <a:t> 신호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b="1" dirty="0"/>
              <a:t>5kHz</a:t>
            </a:r>
            <a:r>
              <a:rPr lang="en-US" altLang="ko-KR" sz="1400" dirty="0"/>
              <a:t>, Sampling </a:t>
            </a:r>
            <a:r>
              <a:rPr lang="ko-KR" altLang="en-US" sz="1400" dirty="0"/>
              <a:t>속도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b="1" dirty="0"/>
              <a:t>12.5kHz</a:t>
            </a:r>
            <a:r>
              <a:rPr lang="ko-KR" altLang="en-US" sz="1400" dirty="0"/>
              <a:t> 설정</a:t>
            </a:r>
            <a:endParaRPr lang="en-US" altLang="ko-KR" sz="1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b="1" dirty="0"/>
              <a:t>회로 구현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FBDEB0-718B-45F0-9B11-E7D80C210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" r="27931"/>
          <a:stretch/>
        </p:blipFill>
        <p:spPr>
          <a:xfrm>
            <a:off x="7530811" y="895804"/>
            <a:ext cx="1548247" cy="1338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D15470-A6A8-4FF2-AB60-277AFF73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66" y="2763005"/>
            <a:ext cx="1495425" cy="278048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B906CB-02C7-4158-9B1C-65074F985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870" y="2990805"/>
            <a:ext cx="1985630" cy="23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8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주제 </a:t>
            </a:r>
            <a:r>
              <a:rPr lang="ko-KR" altLang="en-US" sz="4000"/>
              <a:t>선정 배경 및 연구 목적</a:t>
            </a:r>
            <a:endParaRPr lang="ko-KR" altLang="en-US" sz="4000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16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1"/>
            <a:ext cx="8477250" cy="5447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3.0 EIDORS(MATLAB </a:t>
            </a:r>
            <a:r>
              <a:rPr lang="ko-KR" altLang="en-US" sz="1500" dirty="0"/>
              <a:t>기반 </a:t>
            </a:r>
            <a:r>
              <a:rPr lang="en-US" altLang="ko-KR" sz="1500" dirty="0"/>
              <a:t>EIT SW Tool) </a:t>
            </a:r>
            <a:r>
              <a:rPr lang="ko-KR" altLang="en-US" sz="1500" dirty="0"/>
              <a:t>원리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300" i="1" dirty="0"/>
              <a:t>“A MATLAB package for the EIDORS project to reconstruct two-dimensional EIT images”</a:t>
            </a:r>
          </a:p>
          <a:p>
            <a:pPr marL="0" indent="0">
              <a:buNone/>
            </a:pPr>
            <a:r>
              <a:rPr lang="en-US" altLang="ko-KR" sz="1400" dirty="0"/>
              <a:t>EIT</a:t>
            </a:r>
            <a:r>
              <a:rPr lang="ko-KR" altLang="en-US" sz="1400" dirty="0"/>
              <a:t>방식 원리</a:t>
            </a:r>
            <a:r>
              <a:rPr lang="en-US" altLang="ko-KR" sz="1400" dirty="0"/>
              <a:t>:  </a:t>
            </a:r>
            <a:r>
              <a:rPr lang="en-US" altLang="ko-KR" sz="1400" b="1" dirty="0"/>
              <a:t>Voltage</a:t>
            </a:r>
            <a:r>
              <a:rPr lang="en-US" altLang="ko-KR" sz="1400" dirty="0"/>
              <a:t> + </a:t>
            </a:r>
            <a:r>
              <a:rPr lang="en-US" altLang="ko-KR" sz="1400" b="1" dirty="0"/>
              <a:t>Mesh Generation </a:t>
            </a:r>
            <a:r>
              <a:rPr lang="en-US" altLang="ko-KR" sz="1400" dirty="0"/>
              <a:t>-&gt; </a:t>
            </a:r>
            <a:r>
              <a:rPr lang="en-US" altLang="ko-KR" sz="1400" b="1" dirty="0"/>
              <a:t>Inverse Problem </a:t>
            </a:r>
            <a:r>
              <a:rPr lang="en-US" altLang="ko-KR" sz="1400" dirty="0"/>
              <a:t>-&gt; </a:t>
            </a:r>
            <a:r>
              <a:rPr lang="en-US" altLang="ko-KR" sz="1400" b="1" dirty="0"/>
              <a:t>Reconstruction</a:t>
            </a:r>
          </a:p>
          <a:p>
            <a:pPr marL="0" indent="0">
              <a:buNone/>
            </a:pPr>
            <a:r>
              <a:rPr lang="en-US" altLang="ko-KR" sz="1400" dirty="0"/>
              <a:t>Mesh Generation: Sensor </a:t>
            </a:r>
            <a:r>
              <a:rPr lang="ko-KR" altLang="en-US" sz="1400" dirty="0"/>
              <a:t>형태 </a:t>
            </a:r>
            <a:r>
              <a:rPr lang="en-US" altLang="ko-KR" sz="1400" dirty="0"/>
              <a:t>+ </a:t>
            </a:r>
            <a:r>
              <a:rPr lang="ko-KR" altLang="en-US" sz="1400" dirty="0"/>
              <a:t>전극 위치에 맞게 </a:t>
            </a:r>
            <a:r>
              <a:rPr lang="ko-KR" altLang="en-US" sz="1400" dirty="0" err="1"/>
              <a:t>생성해야함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EIDORS: Inverse Problem </a:t>
            </a:r>
            <a:r>
              <a:rPr lang="ko-KR" altLang="en-US" sz="1400" dirty="0"/>
              <a:t>해결</a:t>
            </a:r>
            <a:r>
              <a:rPr lang="en-US" altLang="ko-KR" sz="1400" dirty="0"/>
              <a:t>, Resistance Distribution Reconstruction </a:t>
            </a:r>
            <a:r>
              <a:rPr lang="ko-KR" altLang="en-US" sz="1400" dirty="0"/>
              <a:t>해결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다양한 </a:t>
            </a:r>
            <a:r>
              <a:rPr lang="en-US" altLang="ko-KR" sz="1400" dirty="0"/>
              <a:t>Mesh Sample </a:t>
            </a:r>
            <a:r>
              <a:rPr lang="ko-KR" altLang="en-US" sz="1400" dirty="0"/>
              <a:t>제공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 Voltage Data </a:t>
            </a:r>
            <a:r>
              <a:rPr lang="ko-KR" altLang="en-US" sz="1400" b="1" dirty="0">
                <a:solidFill>
                  <a:srgbClr val="7030A0"/>
                </a:solidFill>
              </a:rPr>
              <a:t>처리</a:t>
            </a:r>
            <a:r>
              <a:rPr lang="en-US" altLang="ko-KR" sz="1400" b="1" dirty="0">
                <a:solidFill>
                  <a:srgbClr val="7030A0"/>
                </a:solidFill>
              </a:rPr>
              <a:t>		2. </a:t>
            </a:r>
            <a:r>
              <a:rPr lang="ko-KR" altLang="en-US" sz="1400" b="1" dirty="0">
                <a:solidFill>
                  <a:srgbClr val="7030A0"/>
                </a:solidFill>
              </a:rPr>
              <a:t>초기값 </a:t>
            </a:r>
            <a:r>
              <a:rPr lang="en-US" altLang="ko-KR" sz="1400" b="1" dirty="0">
                <a:solidFill>
                  <a:srgbClr val="7030A0"/>
                </a:solidFill>
              </a:rPr>
              <a:t>Calibration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b="1" dirty="0"/>
              <a:t>Data </a:t>
            </a:r>
            <a:r>
              <a:rPr lang="ko-KR" altLang="en-US" b="1" dirty="0"/>
              <a:t>처리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397900-1AB7-4C76-B557-93C147439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9" t="29665" r="37442" b="27778"/>
          <a:stretch/>
        </p:blipFill>
        <p:spPr>
          <a:xfrm>
            <a:off x="165910" y="3953684"/>
            <a:ext cx="4012683" cy="2075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2BA112-8152-42EF-92C9-8E3192FEE2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94" y="4360227"/>
            <a:ext cx="2109154" cy="15818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C9DEF5-EBD2-41CC-A00B-0D69B36068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69" y="4273075"/>
            <a:ext cx="1953177" cy="175617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A4E662A-11D6-44FB-9684-5447FFE67996}"/>
              </a:ext>
            </a:extLst>
          </p:cNvPr>
          <p:cNvSpPr/>
          <p:nvPr/>
        </p:nvSpPr>
        <p:spPr>
          <a:xfrm>
            <a:off x="4460358" y="4906495"/>
            <a:ext cx="422467" cy="489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53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406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3.1 AC Data </a:t>
            </a:r>
            <a:r>
              <a:rPr lang="ko-KR" altLang="en-US" sz="1500" dirty="0"/>
              <a:t>처리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400" dirty="0"/>
              <a:t>DAQ – AC Data	-&gt; DC Voltage Data	</a:t>
            </a:r>
            <a:r>
              <a:rPr lang="ko-KR" altLang="en-US" sz="1400" dirty="0"/>
              <a:t>변환 필요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500" dirty="0"/>
              <a:t>Method1: </a:t>
            </a:r>
            <a:r>
              <a:rPr lang="en-US" altLang="ko-KR" sz="1500" b="1" dirty="0"/>
              <a:t>RMS</a:t>
            </a:r>
            <a:r>
              <a:rPr lang="en-US" altLang="ko-KR" sz="1500" dirty="0"/>
              <a:t>		-&gt; 	EIDORS </a:t>
            </a:r>
            <a:r>
              <a:rPr lang="ko-KR" altLang="en-US" sz="1500" dirty="0"/>
              <a:t>적용 결과에서</a:t>
            </a:r>
            <a:r>
              <a:rPr lang="en-US" altLang="ko-KR" sz="1500" dirty="0"/>
              <a:t>, </a:t>
            </a:r>
            <a:r>
              <a:rPr lang="ko-KR" altLang="en-US" sz="1500" b="1" dirty="0">
                <a:solidFill>
                  <a:srgbClr val="7030A0"/>
                </a:solidFill>
              </a:rPr>
              <a:t>뚜렷한 경향성 발견 실패</a:t>
            </a:r>
            <a:endParaRPr lang="en-US" altLang="ko-KR" sz="1500" b="1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en-US" altLang="ko-KR" sz="1500" dirty="0"/>
          </a:p>
          <a:p>
            <a:pPr marL="342900" indent="-342900">
              <a:buFont typeface="+mj-lt"/>
              <a:buAutoNum type="arabicPeriod" startAt="3"/>
            </a:pPr>
            <a:endParaRPr lang="en-US" altLang="ko-KR" sz="1500" dirty="0"/>
          </a:p>
          <a:p>
            <a:pPr marL="342900" indent="-342900">
              <a:buFont typeface="+mj-lt"/>
              <a:buAutoNum type="arabicPeriod" startAt="3"/>
            </a:pPr>
            <a:endParaRPr lang="en-US" altLang="ko-KR" sz="1500" dirty="0"/>
          </a:p>
          <a:p>
            <a:pPr marL="342900" indent="-342900">
              <a:buFont typeface="+mj-lt"/>
              <a:buAutoNum type="arabicPeriod" startAt="3"/>
            </a:pPr>
            <a:endParaRPr lang="en-US" altLang="ko-KR" sz="1500" dirty="0"/>
          </a:p>
          <a:p>
            <a:pPr marL="342900" indent="-342900">
              <a:buFont typeface="+mj-lt"/>
              <a:buAutoNum type="arabicPeriod" startAt="3"/>
            </a:pPr>
            <a:endParaRPr lang="en-US" altLang="ko-KR" sz="1500" dirty="0"/>
          </a:p>
          <a:p>
            <a:pPr marL="342900" indent="-342900">
              <a:buFont typeface="+mj-lt"/>
              <a:buAutoNum type="arabicPeriod" startAt="3"/>
            </a:pPr>
            <a:endParaRPr lang="en-US" altLang="ko-KR" sz="1500" dirty="0"/>
          </a:p>
          <a:p>
            <a:pPr marL="342900" indent="-342900">
              <a:buFont typeface="+mj-lt"/>
              <a:buAutoNum type="arabicPeriod" startAt="3"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그 외</a:t>
            </a:r>
            <a:r>
              <a:rPr lang="en-US" altLang="ko-KR" sz="1500" dirty="0"/>
              <a:t>, “</a:t>
            </a:r>
            <a:r>
              <a:rPr lang="ko-KR" altLang="en-US" sz="1500" dirty="0"/>
              <a:t>평균값 뺀 후 </a:t>
            </a:r>
            <a:r>
              <a:rPr lang="en-US" altLang="ko-KR" sz="1500" dirty="0"/>
              <a:t>RMS </a:t>
            </a:r>
            <a:r>
              <a:rPr lang="ko-KR" altLang="en-US" sz="1500" dirty="0"/>
              <a:t>적용</a:t>
            </a:r>
            <a:r>
              <a:rPr lang="en-US" altLang="ko-KR" sz="1500" dirty="0"/>
              <a:t>” </a:t>
            </a:r>
            <a:r>
              <a:rPr lang="ko-KR" altLang="en-US" sz="1500" dirty="0"/>
              <a:t>등등의 방법에서도 문제가 해결되지 않음 </a:t>
            </a:r>
            <a:r>
              <a:rPr lang="en-US" altLang="ko-KR" sz="1500" dirty="0"/>
              <a:t>-&gt; </a:t>
            </a:r>
            <a:r>
              <a:rPr lang="en-US" altLang="ko-KR" sz="1500" b="1" dirty="0"/>
              <a:t>Data </a:t>
            </a:r>
            <a:r>
              <a:rPr lang="ko-KR" altLang="en-US" sz="1500" b="1" dirty="0"/>
              <a:t>분석 필요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b="1" dirty="0"/>
              <a:t>Data </a:t>
            </a:r>
            <a:r>
              <a:rPr lang="ko-KR" altLang="en-US" b="1" dirty="0"/>
              <a:t>처리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D39921-05BA-45A9-BE62-7954BF18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788921"/>
            <a:ext cx="8862022" cy="30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3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406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3.1 AC Data </a:t>
            </a:r>
            <a:r>
              <a:rPr lang="ko-KR" altLang="en-US" sz="1500" dirty="0"/>
              <a:t>처리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400" dirty="0"/>
              <a:t>DAQ – AC Data	-&gt; DC Voltage Data	</a:t>
            </a:r>
            <a:r>
              <a:rPr lang="ko-KR" altLang="en-US" sz="1400" dirty="0"/>
              <a:t>변환 필요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-&gt; -0.4V </a:t>
            </a:r>
            <a:r>
              <a:rPr lang="ko-KR" altLang="en-US" sz="1400" dirty="0"/>
              <a:t>아래의 </a:t>
            </a:r>
            <a:r>
              <a:rPr lang="en-US" altLang="ko-KR" sz="1400" dirty="0"/>
              <a:t>Data</a:t>
            </a:r>
            <a:r>
              <a:rPr lang="ko-KR" altLang="en-US" sz="1400" dirty="0"/>
              <a:t>가 </a:t>
            </a:r>
            <a:r>
              <a:rPr lang="en-US" altLang="ko-KR" sz="1400" dirty="0"/>
              <a:t>Cutting</a:t>
            </a:r>
            <a:r>
              <a:rPr lang="ko-KR" altLang="en-US" sz="1400" dirty="0"/>
              <a:t>되는 현상 발견 </a:t>
            </a:r>
            <a:r>
              <a:rPr lang="en-US" altLang="ko-KR" sz="1400" dirty="0"/>
              <a:t>(</a:t>
            </a:r>
            <a:r>
              <a:rPr lang="ko-KR" altLang="en-US" sz="1400" dirty="0"/>
              <a:t>원인분석 결과</a:t>
            </a:r>
            <a:r>
              <a:rPr lang="en-US" altLang="ko-KR" sz="1400" dirty="0"/>
              <a:t>: MUX</a:t>
            </a:r>
            <a:r>
              <a:rPr lang="ko-KR" altLang="en-US" sz="1400" dirty="0"/>
              <a:t>에서의 </a:t>
            </a:r>
            <a:r>
              <a:rPr lang="en-US" altLang="ko-KR" sz="1400" dirty="0"/>
              <a:t>Voltage Cutting)</a:t>
            </a:r>
          </a:p>
          <a:p>
            <a:pPr marL="0" indent="0">
              <a:buNone/>
            </a:pPr>
            <a:r>
              <a:rPr lang="en-US" altLang="ko-KR" sz="1400" dirty="0"/>
              <a:t>	-&gt; Input Voltage</a:t>
            </a:r>
            <a:r>
              <a:rPr lang="ko-KR" altLang="en-US" sz="1400" dirty="0"/>
              <a:t>를 </a:t>
            </a:r>
            <a:r>
              <a:rPr lang="en-US" altLang="ko-KR" sz="1400" dirty="0"/>
              <a:t>Offset</a:t>
            </a:r>
            <a:r>
              <a:rPr lang="ko-KR" altLang="en-US" sz="1400" dirty="0"/>
              <a:t>시켜서 </a:t>
            </a:r>
            <a:r>
              <a:rPr lang="en-US" altLang="ko-KR" sz="1400" dirty="0"/>
              <a:t>(1V ~ 3V </a:t>
            </a:r>
            <a:r>
              <a:rPr lang="ko-KR" altLang="en-US" sz="1400" dirty="0"/>
              <a:t>가진</a:t>
            </a:r>
            <a:r>
              <a:rPr lang="en-US" altLang="ko-KR" sz="1400" dirty="0"/>
              <a:t>) </a:t>
            </a:r>
            <a:r>
              <a:rPr lang="ko-KR" altLang="en-US" sz="1400" dirty="0"/>
              <a:t>해결 완료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-&gt; AC Data</a:t>
            </a:r>
            <a:r>
              <a:rPr lang="ko-KR" altLang="en-US" sz="1400" dirty="0"/>
              <a:t>가 </a:t>
            </a:r>
            <a:r>
              <a:rPr lang="en-US" altLang="ko-KR" sz="1400" dirty="0"/>
              <a:t>Offset</a:t>
            </a:r>
            <a:r>
              <a:rPr lang="ko-KR" altLang="en-US" sz="1400" dirty="0"/>
              <a:t> 되어있음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-&gt; </a:t>
            </a:r>
            <a:r>
              <a:rPr lang="en-US" altLang="ko-KR" sz="1400" b="1" dirty="0" err="1"/>
              <a:t>Highpass</a:t>
            </a:r>
            <a:r>
              <a:rPr lang="en-US" altLang="ko-KR" sz="1400" b="1" dirty="0"/>
              <a:t> Filter </a:t>
            </a:r>
            <a:r>
              <a:rPr lang="ko-KR" altLang="en-US" sz="1400" b="1" dirty="0"/>
              <a:t>적용</a:t>
            </a:r>
            <a:r>
              <a:rPr lang="en-US" altLang="ko-KR" sz="1400" b="1" dirty="0"/>
              <a:t>(SW</a:t>
            </a:r>
            <a:r>
              <a:rPr lang="ko-KR" altLang="en-US" sz="1400" b="1" dirty="0"/>
              <a:t>적 구현</a:t>
            </a:r>
            <a:r>
              <a:rPr lang="en-US" altLang="ko-KR" sz="1400" b="1" dirty="0"/>
              <a:t>)</a:t>
            </a:r>
            <a:endParaRPr lang="ko-KR" altLang="en-US" sz="1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b="1" dirty="0"/>
              <a:t>Data </a:t>
            </a:r>
            <a:r>
              <a:rPr lang="ko-KR" altLang="en-US" b="1" dirty="0"/>
              <a:t>처리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11DA13-70E3-4C17-9C2C-E8CC5594E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" t="51316" r="11602" b="24401"/>
          <a:stretch/>
        </p:blipFill>
        <p:spPr>
          <a:xfrm>
            <a:off x="1109679" y="2567914"/>
            <a:ext cx="6924642" cy="10626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27A910-E574-4895-A138-EB22164A0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4" t="61748" r="4394" b="12103"/>
          <a:stretch/>
        </p:blipFill>
        <p:spPr>
          <a:xfrm>
            <a:off x="1165860" y="4644376"/>
            <a:ext cx="7040880" cy="1062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847786-3EBA-4E25-92A7-7B65DB78BCC6}"/>
              </a:ext>
            </a:extLst>
          </p:cNvPr>
          <p:cNvSpPr txBox="1"/>
          <p:nvPr/>
        </p:nvSpPr>
        <p:spPr>
          <a:xfrm>
            <a:off x="1051560" y="2221538"/>
            <a:ext cx="7040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prstClr val="black"/>
                </a:solidFill>
              </a:rPr>
              <a:t>한</a:t>
            </a:r>
            <a:r>
              <a:rPr lang="en-US" altLang="ko-KR" sz="1500" b="1" dirty="0">
                <a:solidFill>
                  <a:prstClr val="black"/>
                </a:solidFill>
              </a:rPr>
              <a:t> </a:t>
            </a:r>
            <a:r>
              <a:rPr lang="ko-KR" altLang="en-US" sz="1500" b="1" dirty="0">
                <a:solidFill>
                  <a:prstClr val="black"/>
                </a:solidFill>
              </a:rPr>
              <a:t>전극에서의 시간에 따른 </a:t>
            </a:r>
            <a:r>
              <a:rPr lang="ko-KR" altLang="en-US" sz="1500" b="1" dirty="0" err="1">
                <a:solidFill>
                  <a:prstClr val="black"/>
                </a:solidFill>
              </a:rPr>
              <a:t>전압값</a:t>
            </a:r>
            <a:r>
              <a:rPr lang="ko-KR" altLang="en-US" sz="1500" b="1" dirty="0">
                <a:solidFill>
                  <a:prstClr val="black"/>
                </a:solidFill>
              </a:rPr>
              <a:t> 데이터</a:t>
            </a:r>
            <a:r>
              <a:rPr lang="en-US" altLang="ko-KR" sz="1500" b="1" dirty="0">
                <a:solidFill>
                  <a:prstClr val="black"/>
                </a:solidFill>
              </a:rPr>
              <a:t>(AC Switching</a:t>
            </a:r>
            <a:r>
              <a:rPr lang="ko-KR" altLang="en-US" sz="1500" b="1" dirty="0">
                <a:solidFill>
                  <a:prstClr val="black"/>
                </a:solidFill>
              </a:rPr>
              <a:t>중</a:t>
            </a:r>
            <a:r>
              <a:rPr lang="en-US" altLang="ko-KR" sz="1500" b="1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263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406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3.1 AC Data </a:t>
            </a:r>
            <a:r>
              <a:rPr lang="ko-KR" altLang="en-US" sz="1500" dirty="0"/>
              <a:t>처리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400" dirty="0"/>
              <a:t>DAQ – AC Data	-&gt; DC Voltage Data	</a:t>
            </a:r>
            <a:r>
              <a:rPr lang="ko-KR" altLang="en-US" sz="1400" dirty="0"/>
              <a:t>변환 필요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Highpass</a:t>
            </a:r>
            <a:r>
              <a:rPr lang="en-US" altLang="ko-KR" sz="1400" dirty="0"/>
              <a:t> Filter: </a:t>
            </a:r>
            <a:r>
              <a:rPr lang="en-US" altLang="ko-KR" sz="1400" b="1" dirty="0"/>
              <a:t>SW</a:t>
            </a:r>
            <a:r>
              <a:rPr lang="ko-KR" altLang="en-US" sz="1400" dirty="0"/>
              <a:t>기반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Matlab</a:t>
            </a:r>
            <a:r>
              <a:rPr lang="en-US" altLang="ko-KR" sz="1400" dirty="0"/>
              <a:t> </a:t>
            </a:r>
            <a:r>
              <a:rPr lang="ko-KR" altLang="en-US" sz="1400" dirty="0"/>
              <a:t>지원</a:t>
            </a:r>
            <a:r>
              <a:rPr lang="en-US" altLang="ko-KR" sz="1400" dirty="0"/>
              <a:t> </a:t>
            </a:r>
            <a:r>
              <a:rPr lang="en-US" altLang="ko-KR" sz="1400" b="1" dirty="0"/>
              <a:t>Butterworth Filter</a:t>
            </a:r>
            <a:r>
              <a:rPr lang="en-US" altLang="ko-KR" sz="1400" dirty="0"/>
              <a:t> Solution </a:t>
            </a:r>
            <a:r>
              <a:rPr lang="ko-KR" altLang="en-US" sz="1400" dirty="0"/>
              <a:t>적용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b="1" dirty="0"/>
              <a:t>신뢰성 </a:t>
            </a:r>
            <a:r>
              <a:rPr lang="en-US" altLang="ko-KR" sz="1400" b="1" dirty="0"/>
              <a:t>Test</a:t>
            </a:r>
            <a:r>
              <a:rPr lang="en-US" altLang="ko-KR" sz="1400" dirty="0"/>
              <a:t>: </a:t>
            </a:r>
            <a:r>
              <a:rPr lang="ko-KR" altLang="en-US" sz="1400" dirty="0"/>
              <a:t>전류를 </a:t>
            </a:r>
            <a:r>
              <a:rPr lang="en-US" altLang="ko-KR" sz="1400" dirty="0"/>
              <a:t>Teensy </a:t>
            </a:r>
            <a:r>
              <a:rPr lang="ko-KR" altLang="en-US" sz="1400" dirty="0"/>
              <a:t>이용해서 </a:t>
            </a:r>
            <a:r>
              <a:rPr lang="en-US" altLang="ko-KR" sz="1400" dirty="0"/>
              <a:t>switching</a:t>
            </a:r>
            <a:r>
              <a:rPr lang="ko-KR" altLang="en-US" sz="1400" dirty="0"/>
              <a:t>시켜주며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구간 </a:t>
            </a:r>
            <a:r>
              <a:rPr lang="en-US" altLang="ko-KR" sz="1400" dirty="0"/>
              <a:t>(</a:t>
            </a:r>
            <a:r>
              <a:rPr lang="ko-KR" altLang="en-US" sz="1400" dirty="0"/>
              <a:t>아래 </a:t>
            </a:r>
            <a:r>
              <a:rPr lang="en-US" altLang="ko-KR" sz="1400" dirty="0"/>
              <a:t>data</a:t>
            </a:r>
            <a:r>
              <a:rPr lang="ko-KR" altLang="en-US" sz="1400" dirty="0"/>
              <a:t>는 </a:t>
            </a:r>
            <a:r>
              <a:rPr lang="en-US" altLang="ko-KR" sz="1400" dirty="0"/>
              <a:t>8-&gt;9</a:t>
            </a:r>
            <a:r>
              <a:rPr lang="ko-KR" altLang="en-US" sz="1400" dirty="0"/>
              <a:t>번 전극</a:t>
            </a:r>
            <a:r>
              <a:rPr lang="en-US" altLang="ko-KR" sz="1400" dirty="0"/>
              <a:t>)</a:t>
            </a:r>
            <a:r>
              <a:rPr lang="ko-KR" altLang="en-US" sz="1400" dirty="0"/>
              <a:t>만의 데이터를 순차적으로 얻어내어 각 </a:t>
            </a:r>
            <a:r>
              <a:rPr lang="en-US" altLang="ko-KR" sz="1400" dirty="0"/>
              <a:t>iteration</a:t>
            </a:r>
            <a:r>
              <a:rPr lang="ko-KR" altLang="en-US" sz="1400" dirty="0"/>
              <a:t>마다의 전압 </a:t>
            </a:r>
            <a:r>
              <a:rPr lang="en-US" altLang="ko-KR" sz="1400" dirty="0"/>
              <a:t>data </a:t>
            </a:r>
            <a:r>
              <a:rPr lang="ko-KR" altLang="en-US" sz="1400" dirty="0"/>
              <a:t>측정 </a:t>
            </a:r>
            <a:r>
              <a:rPr lang="en-US" altLang="ko-KR" sz="1400" dirty="0"/>
              <a:t>(</a:t>
            </a:r>
            <a:r>
              <a:rPr lang="ko-KR" altLang="en-US" sz="1400" dirty="0"/>
              <a:t>총 </a:t>
            </a:r>
            <a:r>
              <a:rPr lang="en-US" altLang="ko-KR" sz="1400" dirty="0"/>
              <a:t>12</a:t>
            </a:r>
            <a:r>
              <a:rPr lang="ko-KR" altLang="en-US" sz="1400" dirty="0"/>
              <a:t>번의 </a:t>
            </a:r>
            <a:r>
              <a:rPr lang="en-US" altLang="ko-KR" sz="1400" dirty="0"/>
              <a:t>Iteration)</a:t>
            </a: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			1. </a:t>
            </a:r>
            <a:r>
              <a:rPr lang="ko-KR" altLang="en-US" sz="1400" dirty="0"/>
              <a:t>가장 아래의 전압 데이터 </a:t>
            </a:r>
            <a:r>
              <a:rPr lang="en-US" altLang="ko-KR" sz="1400" dirty="0"/>
              <a:t>= 9</a:t>
            </a:r>
            <a:r>
              <a:rPr lang="ko-KR" altLang="en-US" sz="1400" dirty="0"/>
              <a:t>번 전극</a:t>
            </a:r>
            <a:r>
              <a:rPr lang="en-US" altLang="ko-KR" sz="1400" dirty="0"/>
              <a:t>,  Ground</a:t>
            </a:r>
            <a:r>
              <a:rPr lang="ko-KR" altLang="en-US" sz="1400" dirty="0"/>
              <a:t>에 연결됨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		-&gt; “0V”</a:t>
            </a:r>
            <a:r>
              <a:rPr lang="ko-KR" altLang="en-US" sz="1400" dirty="0"/>
              <a:t>의 값이 나와야 정상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r>
              <a:rPr lang="en-US" altLang="ko-KR" sz="1400" dirty="0"/>
              <a:t>			-&gt; </a:t>
            </a:r>
            <a:r>
              <a:rPr lang="en-US" altLang="ko-KR" sz="1400" b="1" dirty="0">
                <a:solidFill>
                  <a:srgbClr val="7030A0"/>
                </a:solidFill>
              </a:rPr>
              <a:t>Noise </a:t>
            </a:r>
            <a:r>
              <a:rPr lang="ko-KR" altLang="en-US" sz="1400" b="1" dirty="0">
                <a:solidFill>
                  <a:srgbClr val="7030A0"/>
                </a:solidFill>
              </a:rPr>
              <a:t>꽤 큰 값으로 존재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altLang="ko-KR" sz="1400" dirty="0"/>
              <a:t>			2. </a:t>
            </a:r>
            <a:r>
              <a:rPr lang="ko-KR" altLang="en-US" sz="1400" dirty="0"/>
              <a:t>나머지 전압 값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		-&gt; </a:t>
            </a:r>
            <a:r>
              <a:rPr lang="ko-KR" altLang="en-US" sz="1400" dirty="0"/>
              <a:t>인접한 전압 </a:t>
            </a:r>
            <a:r>
              <a:rPr lang="en-US" altLang="ko-KR" sz="1400" dirty="0"/>
              <a:t>data</a:t>
            </a:r>
            <a:r>
              <a:rPr lang="ko-KR" altLang="en-US" sz="1400" dirty="0"/>
              <a:t>에서 전압 값들의 대소관계가 바뀜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			</a:t>
            </a:r>
            <a:r>
              <a:rPr lang="en-US" altLang="ko-KR" sz="1400" dirty="0">
                <a:solidFill>
                  <a:srgbClr val="7030A0"/>
                </a:solidFill>
              </a:rPr>
              <a:t>-&gt;</a:t>
            </a:r>
            <a:r>
              <a:rPr lang="en-US" altLang="ko-KR" sz="1400" b="1" dirty="0">
                <a:solidFill>
                  <a:srgbClr val="7030A0"/>
                </a:solidFill>
              </a:rPr>
              <a:t> Noise</a:t>
            </a:r>
            <a:r>
              <a:rPr lang="ko-KR" altLang="en-US" sz="1400" b="1" dirty="0">
                <a:solidFill>
                  <a:srgbClr val="7030A0"/>
                </a:solidFill>
              </a:rPr>
              <a:t>가 </a:t>
            </a:r>
            <a:r>
              <a:rPr lang="en-US" altLang="ko-KR" sz="1400" b="1" dirty="0">
                <a:solidFill>
                  <a:srgbClr val="7030A0"/>
                </a:solidFill>
              </a:rPr>
              <a:t>Data</a:t>
            </a:r>
            <a:r>
              <a:rPr lang="ko-KR" altLang="en-US" sz="1400" b="1" dirty="0">
                <a:solidFill>
                  <a:srgbClr val="7030A0"/>
                </a:solidFill>
              </a:rPr>
              <a:t>에 큰 영향을 줌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b="1" dirty="0"/>
              <a:t>Data </a:t>
            </a:r>
            <a:r>
              <a:rPr lang="ko-KR" altLang="en-US" b="1" dirty="0"/>
              <a:t>처리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94C4D3-283D-4604-BA8E-99EFBD18C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50" t="33778" r="8379" b="13667"/>
          <a:stretch/>
        </p:blipFill>
        <p:spPr>
          <a:xfrm>
            <a:off x="447674" y="3566162"/>
            <a:ext cx="2354580" cy="21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79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09"/>
            <a:ext cx="8477250" cy="5746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3.1 AC Data </a:t>
            </a:r>
            <a:r>
              <a:rPr lang="ko-KR" altLang="en-US" sz="1500" dirty="0"/>
              <a:t>처리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400" dirty="0"/>
              <a:t>DAQ – AC Data	-&gt; DC Voltage Data	</a:t>
            </a:r>
            <a:r>
              <a:rPr lang="ko-KR" altLang="en-US" sz="1400" dirty="0"/>
              <a:t>변환 필요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Highpass</a:t>
            </a:r>
            <a:r>
              <a:rPr lang="en-US" altLang="ko-KR" sz="1400" dirty="0"/>
              <a:t> Filter: </a:t>
            </a:r>
            <a:r>
              <a:rPr lang="en-US" altLang="ko-KR" sz="1400" b="1" dirty="0"/>
              <a:t>SW</a:t>
            </a:r>
            <a:r>
              <a:rPr lang="ko-KR" altLang="en-US" sz="1400" dirty="0"/>
              <a:t>기반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Matlab</a:t>
            </a:r>
            <a:r>
              <a:rPr lang="en-US" altLang="ko-KR" sz="1400" dirty="0"/>
              <a:t> </a:t>
            </a:r>
            <a:r>
              <a:rPr lang="ko-KR" altLang="en-US" sz="1400" dirty="0"/>
              <a:t>지원</a:t>
            </a:r>
            <a:r>
              <a:rPr lang="en-US" altLang="ko-KR" sz="1400" dirty="0"/>
              <a:t> </a:t>
            </a:r>
            <a:r>
              <a:rPr lang="en-US" altLang="ko-KR" sz="1400" b="1" dirty="0"/>
              <a:t>Butterworth Filter</a:t>
            </a:r>
            <a:r>
              <a:rPr lang="en-US" altLang="ko-KR" sz="1400" dirty="0"/>
              <a:t> Solution </a:t>
            </a:r>
            <a:r>
              <a:rPr lang="ko-KR" altLang="en-US" sz="1400" dirty="0"/>
              <a:t>적용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b="1" dirty="0"/>
              <a:t>Noise </a:t>
            </a:r>
            <a:r>
              <a:rPr lang="ko-KR" altLang="en-US" sz="1400" b="1" dirty="0"/>
              <a:t>원인 분석 </a:t>
            </a:r>
            <a:r>
              <a:rPr lang="en-US" altLang="ko-KR" sz="1400" b="1" dirty="0"/>
              <a:t>Test</a:t>
            </a:r>
            <a:r>
              <a:rPr lang="en-US" altLang="ko-KR" sz="1400" dirty="0"/>
              <a:t>: </a:t>
            </a:r>
            <a:r>
              <a:rPr lang="ko-KR" altLang="en-US" sz="1400" dirty="0"/>
              <a:t>전류 흘려주는 </a:t>
            </a:r>
            <a:r>
              <a:rPr lang="en-US" altLang="ko-KR" sz="1400" dirty="0"/>
              <a:t>Pin</a:t>
            </a:r>
            <a:r>
              <a:rPr lang="ko-KR" altLang="en-US" sz="1400" dirty="0"/>
              <a:t>을 </a:t>
            </a:r>
            <a:r>
              <a:rPr lang="en-US" altLang="ko-KR" sz="1400" dirty="0"/>
              <a:t>8-&gt;9</a:t>
            </a:r>
            <a:r>
              <a:rPr lang="ko-KR" altLang="en-US" sz="1400" dirty="0"/>
              <a:t>번으로 고정시켜 놓은 후</a:t>
            </a:r>
            <a:r>
              <a:rPr lang="en-US" altLang="ko-KR" sz="1400" dirty="0"/>
              <a:t>,</a:t>
            </a:r>
          </a:p>
          <a:p>
            <a:pPr marL="0" indent="0">
              <a:buNone/>
            </a:pPr>
            <a:r>
              <a:rPr lang="en-US" altLang="ko-KR" sz="1400" dirty="0"/>
              <a:t>		data 1000</a:t>
            </a:r>
            <a:r>
              <a:rPr lang="ko-KR" altLang="en-US" sz="1400" dirty="0"/>
              <a:t>개씩 끊어서 시간에 따른 </a:t>
            </a:r>
            <a:r>
              <a:rPr lang="en-US" altLang="ko-KR" sz="1400" dirty="0"/>
              <a:t>Voltage</a:t>
            </a:r>
            <a:r>
              <a:rPr lang="ko-KR" altLang="en-US" sz="1400" dirty="0"/>
              <a:t>값 변화 측정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00" dirty="0"/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/>
              <a:t>전류 </a:t>
            </a:r>
            <a:r>
              <a:rPr lang="en-US" altLang="ko-KR" sz="1400" dirty="0"/>
              <a:t>switching </a:t>
            </a:r>
            <a:r>
              <a:rPr lang="ko-KR" altLang="en-US" sz="1400" dirty="0"/>
              <a:t>시에 </a:t>
            </a:r>
            <a:r>
              <a:rPr lang="ko-KR" altLang="en-US" sz="1400" b="1" dirty="0"/>
              <a:t>전류 값의 신뢰성 떨어짐</a:t>
            </a:r>
            <a:endParaRPr lang="en-US" altLang="ko-KR" sz="1400" b="1" dirty="0"/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altLang="ko-KR" sz="1400" dirty="0"/>
              <a:t>Noise </a:t>
            </a:r>
            <a:r>
              <a:rPr lang="ko-KR" altLang="en-US" sz="1400" dirty="0"/>
              <a:t>발생시</a:t>
            </a:r>
            <a:r>
              <a:rPr lang="en-US" altLang="ko-KR" sz="1400" dirty="0"/>
              <a:t>, Tactile </a:t>
            </a:r>
            <a:r>
              <a:rPr lang="ko-KR" altLang="en-US" sz="1400" dirty="0"/>
              <a:t>자극에 의한 변화보다 더 큰 영향을 끼치는 것으로 보임</a:t>
            </a:r>
            <a:endParaRPr lang="en-US" altLang="ko-KR" sz="1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b="1" dirty="0"/>
              <a:t>Data </a:t>
            </a:r>
            <a:r>
              <a:rPr lang="ko-KR" altLang="en-US" b="1" dirty="0"/>
              <a:t>처리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21E82C-F891-4051-891D-C267BC126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50" t="33778" r="8379" b="13667"/>
          <a:stretch/>
        </p:blipFill>
        <p:spPr>
          <a:xfrm>
            <a:off x="447674" y="3566162"/>
            <a:ext cx="2354580" cy="21620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7E130E-115C-4279-932B-762AB6FEC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18" t="33398" r="48811" b="15987"/>
          <a:stretch/>
        </p:blipFill>
        <p:spPr>
          <a:xfrm>
            <a:off x="3151657" y="3540144"/>
            <a:ext cx="2784913" cy="2328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81562F-DA21-4F4E-B98F-5D54CB246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50" t="34023" r="12779" b="15362"/>
          <a:stretch/>
        </p:blipFill>
        <p:spPr>
          <a:xfrm>
            <a:off x="6285974" y="3566163"/>
            <a:ext cx="2784913" cy="2328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DF565-5150-4267-8F77-3D83F9B0C6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9631" y="1296050"/>
            <a:ext cx="1191256" cy="11912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3769BA-85D8-4731-BB69-FD9F4CC87B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7655" y="1296050"/>
            <a:ext cx="1191256" cy="11912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5341E5-538E-4387-947C-BDF689FF53E7}"/>
              </a:ext>
            </a:extLst>
          </p:cNvPr>
          <p:cNvSpPr txBox="1"/>
          <p:nvPr/>
        </p:nvSpPr>
        <p:spPr>
          <a:xfrm>
            <a:off x="5946561" y="969056"/>
            <a:ext cx="2513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Left &amp; Middle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77EBD7-5DC2-4B75-8B54-5A7476E3DA70}"/>
              </a:ext>
            </a:extLst>
          </p:cNvPr>
          <p:cNvSpPr txBox="1"/>
          <p:nvPr/>
        </p:nvSpPr>
        <p:spPr>
          <a:xfrm>
            <a:off x="7218537" y="969056"/>
            <a:ext cx="25134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>
                <a:solidFill>
                  <a:prstClr val="black"/>
                </a:solidFill>
              </a:rPr>
              <a:t>Right</a:t>
            </a:r>
            <a:endParaRPr lang="en-US" altLang="ko-KR" sz="1300" b="1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7DA3-0435-48B4-BEED-C075011F51E6}"/>
              </a:ext>
            </a:extLst>
          </p:cNvPr>
          <p:cNvSpPr/>
          <p:nvPr/>
        </p:nvSpPr>
        <p:spPr>
          <a:xfrm>
            <a:off x="8090705" y="3513096"/>
            <a:ext cx="1053296" cy="1880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79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Conclusion &amp;</a:t>
            </a:r>
            <a:br>
              <a:rPr lang="en-US" altLang="ko-KR" dirty="0"/>
            </a:br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708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1"/>
            <a:ext cx="8477250" cy="52863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500" b="1" dirty="0"/>
              <a:t>결과</a:t>
            </a:r>
            <a:endParaRPr lang="en-US" altLang="ko-KR" sz="1500" b="1" dirty="0"/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ko-KR" altLang="en-US" sz="1400" dirty="0">
                <a:solidFill>
                  <a:prstClr val="black"/>
                </a:solidFill>
              </a:rPr>
              <a:t>전류 </a:t>
            </a:r>
            <a:r>
              <a:rPr lang="en-US" altLang="ko-KR" sz="1400" dirty="0">
                <a:solidFill>
                  <a:prstClr val="black"/>
                </a:solidFill>
              </a:rPr>
              <a:t>switching </a:t>
            </a:r>
            <a:r>
              <a:rPr lang="ko-KR" altLang="en-US" sz="1400" dirty="0">
                <a:solidFill>
                  <a:prstClr val="black"/>
                </a:solidFill>
              </a:rPr>
              <a:t>시에 </a:t>
            </a:r>
            <a:r>
              <a:rPr lang="ko-KR" altLang="en-US" sz="1400" b="1" dirty="0">
                <a:solidFill>
                  <a:prstClr val="black"/>
                </a:solidFill>
              </a:rPr>
              <a:t>전류 값의 신뢰성 떨어짐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</a:rPr>
              <a:t>Noise </a:t>
            </a:r>
            <a:r>
              <a:rPr lang="ko-KR" altLang="en-US" sz="1400" dirty="0">
                <a:solidFill>
                  <a:prstClr val="black"/>
                </a:solidFill>
              </a:rPr>
              <a:t>발생시</a:t>
            </a:r>
            <a:r>
              <a:rPr lang="en-US" altLang="ko-KR" sz="1400" dirty="0">
                <a:solidFill>
                  <a:prstClr val="black"/>
                </a:solidFill>
              </a:rPr>
              <a:t>, Tactile </a:t>
            </a:r>
            <a:r>
              <a:rPr lang="ko-KR" altLang="en-US" sz="1400" dirty="0">
                <a:solidFill>
                  <a:prstClr val="black"/>
                </a:solidFill>
              </a:rPr>
              <a:t>자극에 의한 변화보다 더 큰 영향을 끼치는 것으로 보임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500" b="1" dirty="0"/>
              <a:t>VCCS</a:t>
            </a:r>
            <a:r>
              <a:rPr lang="ko-KR" altLang="en-US" sz="1500" b="1" dirty="0"/>
              <a:t>의 신뢰성 문제</a:t>
            </a:r>
            <a:r>
              <a:rPr lang="en-US" altLang="ko-KR" sz="1500" b="1" dirty="0"/>
              <a:t>!		+ 	SNR </a:t>
            </a:r>
            <a:r>
              <a:rPr lang="ko-KR" altLang="en-US" sz="1500" b="1" dirty="0"/>
              <a:t>이 작다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sz="1500" dirty="0"/>
              <a:t>-&gt; Calibration </a:t>
            </a:r>
            <a:r>
              <a:rPr lang="ko-KR" altLang="en-US" sz="1500" dirty="0"/>
              <a:t>적용 후에도 유의미한 결과를 낼 수 있을지 의문</a:t>
            </a:r>
            <a:r>
              <a:rPr lang="en-US" altLang="ko-KR" sz="1500" dirty="0"/>
              <a:t>..</a:t>
            </a:r>
          </a:p>
          <a:p>
            <a:r>
              <a:rPr lang="ko-KR" altLang="en-US" sz="1500" b="1" dirty="0"/>
              <a:t>해결책</a:t>
            </a:r>
            <a:endParaRPr lang="en-US" altLang="ko-KR" sz="1500" b="1" dirty="0"/>
          </a:p>
          <a:p>
            <a:pPr marL="342900" indent="-342900">
              <a:buAutoNum type="arabicPeriod"/>
            </a:pPr>
            <a:r>
              <a:rPr lang="ko-KR" altLang="en-US" sz="1500" b="1" dirty="0">
                <a:solidFill>
                  <a:srgbClr val="7030A0"/>
                </a:solidFill>
              </a:rPr>
              <a:t>회로부분의 </a:t>
            </a:r>
            <a:r>
              <a:rPr lang="en-US" altLang="ko-KR" sz="1500" b="1" dirty="0">
                <a:solidFill>
                  <a:srgbClr val="7030A0"/>
                </a:solidFill>
              </a:rPr>
              <a:t>Noise</a:t>
            </a:r>
            <a:r>
              <a:rPr lang="ko-KR" altLang="en-US" sz="1500" b="1" dirty="0">
                <a:solidFill>
                  <a:srgbClr val="7030A0"/>
                </a:solidFill>
              </a:rPr>
              <a:t>를 더 줄여</a:t>
            </a:r>
            <a:r>
              <a:rPr lang="ko-KR" altLang="en-US" sz="1500" dirty="0"/>
              <a:t> </a:t>
            </a:r>
            <a:r>
              <a:rPr lang="en-US" altLang="ko-KR" sz="1500" dirty="0"/>
              <a:t>Data</a:t>
            </a:r>
            <a:r>
              <a:rPr lang="ko-KR" altLang="en-US" sz="1500" dirty="0"/>
              <a:t>의 신뢰성을 높여야 한다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en-US" altLang="ko-KR" sz="1500" b="1" dirty="0">
                <a:solidFill>
                  <a:srgbClr val="7030A0"/>
                </a:solidFill>
              </a:rPr>
              <a:t>Calibration </a:t>
            </a:r>
            <a:r>
              <a:rPr lang="ko-KR" altLang="en-US" sz="1500" b="1" dirty="0">
                <a:solidFill>
                  <a:srgbClr val="7030A0"/>
                </a:solidFill>
              </a:rPr>
              <a:t>적용</a:t>
            </a:r>
            <a:r>
              <a:rPr lang="ko-KR" altLang="en-US" sz="1500" dirty="0"/>
              <a:t>하여 </a:t>
            </a:r>
            <a:r>
              <a:rPr lang="en-US" altLang="ko-KR" sz="1500" dirty="0"/>
              <a:t>Data</a:t>
            </a:r>
            <a:r>
              <a:rPr lang="ko-KR" altLang="en-US" sz="1500" dirty="0"/>
              <a:t>의</a:t>
            </a:r>
            <a:r>
              <a:rPr lang="en-US" altLang="ko-KR" sz="1500" dirty="0"/>
              <a:t> Load</a:t>
            </a:r>
            <a:r>
              <a:rPr lang="ko-KR" altLang="en-US" sz="1500" dirty="0"/>
              <a:t>에 의한 변화 경향성을 증폭시켜야 한다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en-US" altLang="ko-KR" sz="1500" dirty="0"/>
              <a:t>EIT </a:t>
            </a:r>
            <a:r>
              <a:rPr lang="ko-KR" altLang="en-US" sz="1500" dirty="0"/>
              <a:t>분석에서 </a:t>
            </a:r>
            <a:r>
              <a:rPr lang="en-US" altLang="ko-KR" sz="1500" dirty="0"/>
              <a:t>EIDORS Tool </a:t>
            </a:r>
            <a:r>
              <a:rPr lang="ko-KR" altLang="en-US" sz="1500" dirty="0"/>
              <a:t>대신</a:t>
            </a:r>
            <a:r>
              <a:rPr lang="en-US" altLang="ko-KR" sz="1500" dirty="0"/>
              <a:t>, </a:t>
            </a:r>
            <a:r>
              <a:rPr lang="en-US" altLang="ko-KR" sz="1500" b="1" dirty="0">
                <a:solidFill>
                  <a:srgbClr val="7030A0"/>
                </a:solidFill>
              </a:rPr>
              <a:t>Deep Learning</a:t>
            </a:r>
            <a:r>
              <a:rPr lang="ko-KR" altLang="en-US" sz="1500" b="1" dirty="0">
                <a:solidFill>
                  <a:srgbClr val="7030A0"/>
                </a:solidFill>
              </a:rPr>
              <a:t>을 도입</a:t>
            </a:r>
            <a:r>
              <a:rPr lang="ko-KR" altLang="en-US" sz="1500" dirty="0"/>
              <a:t>하여야 한다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(</a:t>
            </a:r>
            <a:r>
              <a:rPr lang="ko-KR" altLang="en-US" sz="1500" dirty="0"/>
              <a:t>여러 논문에서</a:t>
            </a:r>
            <a:r>
              <a:rPr lang="en-US" altLang="ko-KR" sz="1500" dirty="0"/>
              <a:t>, EIDORS </a:t>
            </a:r>
            <a:r>
              <a:rPr lang="ko-KR" altLang="en-US" sz="1500" dirty="0"/>
              <a:t>방식을 소개하지만</a:t>
            </a:r>
            <a:r>
              <a:rPr lang="en-US" altLang="ko-KR" sz="1500" dirty="0"/>
              <a:t>, </a:t>
            </a:r>
            <a:r>
              <a:rPr lang="ko-KR" altLang="en-US" sz="1500" dirty="0"/>
              <a:t>결국엔 최종적으로는 </a:t>
            </a:r>
            <a:r>
              <a:rPr lang="en-US" altLang="ko-KR" sz="1500" dirty="0"/>
              <a:t>Real Time Tactile Sensor </a:t>
            </a:r>
            <a:r>
              <a:rPr lang="ko-KR" altLang="en-US" sz="1500" dirty="0"/>
              <a:t>제작을 위해 </a:t>
            </a:r>
            <a:r>
              <a:rPr lang="en-US" altLang="ko-KR" sz="1500" dirty="0"/>
              <a:t>Deep Learning</a:t>
            </a:r>
            <a:r>
              <a:rPr lang="ko-KR" altLang="en-US" sz="1500" dirty="0"/>
              <a:t>을 적용함 확인</a:t>
            </a:r>
            <a:r>
              <a:rPr lang="en-US" altLang="ko-KR" sz="1500" dirty="0"/>
              <a:t>)</a:t>
            </a:r>
          </a:p>
          <a:p>
            <a:pPr marL="0" indent="0">
              <a:buNone/>
            </a:pPr>
            <a:r>
              <a:rPr lang="en-US" altLang="ko-KR" sz="1300" i="1" dirty="0"/>
              <a:t>“</a:t>
            </a:r>
            <a:r>
              <a:rPr lang="en-US" altLang="ko-KR" sz="1300" i="1" dirty="0" err="1"/>
              <a:t>Electrick</a:t>
            </a:r>
            <a:r>
              <a:rPr lang="en-US" altLang="ko-KR" sz="1300" i="1" dirty="0"/>
              <a:t>: Low-Cost Touch Sensing Using Electric Field Tomography”</a:t>
            </a:r>
          </a:p>
          <a:p>
            <a:pPr marL="0" indent="0">
              <a:buNone/>
            </a:pPr>
            <a:r>
              <a:rPr lang="en-US" altLang="ko-KR" sz="1300" i="1" dirty="0"/>
              <a:t>“Electrical Impedance Tomography for Artificial Sensitive Robotic </a:t>
            </a:r>
            <a:r>
              <a:rPr lang="en-US" altLang="ko-KR" sz="1300" i="1" dirty="0" err="1"/>
              <a:t>Skin_A</a:t>
            </a:r>
            <a:r>
              <a:rPr lang="en-US" altLang="ko-KR" sz="1300" i="1" dirty="0"/>
              <a:t> Review”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Conclusion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2590977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43716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/>
              <a:t>회로의 </a:t>
            </a:r>
            <a:r>
              <a:rPr lang="en-US" altLang="ko-KR" sz="1500" dirty="0"/>
              <a:t>Noise</a:t>
            </a:r>
            <a:r>
              <a:rPr lang="ko-KR" altLang="en-US" sz="1500" dirty="0"/>
              <a:t>를 더 줄일 수 있는 방법 강구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en-US" altLang="ko-KR" sz="1500" dirty="0"/>
              <a:t>EIDORS </a:t>
            </a:r>
            <a:r>
              <a:rPr lang="ko-KR" altLang="en-US" sz="1500" dirty="0"/>
              <a:t>방식에서 </a:t>
            </a:r>
            <a:r>
              <a:rPr lang="en-US" altLang="ko-KR" sz="1500" dirty="0"/>
              <a:t>Calibration </a:t>
            </a:r>
            <a:r>
              <a:rPr lang="ko-KR" altLang="en-US" sz="1500" dirty="0"/>
              <a:t>연구</a:t>
            </a:r>
            <a:r>
              <a:rPr lang="en-US" altLang="ko-KR" sz="1500" dirty="0"/>
              <a:t>, </a:t>
            </a:r>
            <a:r>
              <a:rPr lang="ko-KR" altLang="en-US" sz="1500" dirty="0"/>
              <a:t>적용하여 </a:t>
            </a:r>
            <a:r>
              <a:rPr lang="en-US" altLang="ko-KR" sz="1500" dirty="0"/>
              <a:t>SNR</a:t>
            </a:r>
            <a:r>
              <a:rPr lang="ko-KR" altLang="en-US" sz="1500" dirty="0"/>
              <a:t> 수치를 정확히 얻기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en-US" altLang="ko-KR" sz="1500" dirty="0"/>
              <a:t>Deep Learning </a:t>
            </a:r>
            <a:r>
              <a:rPr lang="ko-KR" altLang="en-US" sz="1500" dirty="0"/>
              <a:t>적용 연구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sz="1500" dirty="0"/>
              <a:t>“</a:t>
            </a:r>
            <a:r>
              <a:rPr lang="ko-KR" altLang="en-US" sz="1500" b="1" dirty="0"/>
              <a:t>다양한 </a:t>
            </a:r>
            <a:r>
              <a:rPr lang="en-US" altLang="ko-KR" sz="1500" b="1" dirty="0"/>
              <a:t>Object</a:t>
            </a:r>
            <a:r>
              <a:rPr lang="ko-KR" altLang="en-US" sz="1500" b="1" dirty="0"/>
              <a:t>의 표면에 부착할 수 있는</a:t>
            </a:r>
            <a:r>
              <a:rPr lang="en-US" altLang="ko-KR" sz="1500" dirty="0"/>
              <a:t>”</a:t>
            </a:r>
            <a:r>
              <a:rPr lang="ko-KR" altLang="en-US" sz="1500" dirty="0"/>
              <a:t> </a:t>
            </a:r>
            <a:r>
              <a:rPr lang="en-US" altLang="ko-KR" sz="1500" dirty="0"/>
              <a:t>Sensor </a:t>
            </a:r>
            <a:r>
              <a:rPr lang="ko-KR" altLang="en-US" sz="1500" dirty="0"/>
              <a:t>제작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400" dirty="0"/>
              <a:t>현 상황</a:t>
            </a:r>
            <a:r>
              <a:rPr lang="en-US" altLang="ko-KR" sz="1400" dirty="0"/>
              <a:t>: Piezoresistive </a:t>
            </a:r>
            <a:r>
              <a:rPr lang="ko-KR" altLang="en-US" sz="1400" dirty="0"/>
              <a:t>물질의 </a:t>
            </a:r>
            <a:r>
              <a:rPr lang="en-US" altLang="ko-KR" sz="1400" dirty="0"/>
              <a:t>Sensor</a:t>
            </a:r>
            <a:r>
              <a:rPr lang="ko-KR" altLang="en-US" sz="1400" dirty="0"/>
              <a:t>로서의 사용 </a:t>
            </a:r>
            <a:r>
              <a:rPr lang="en-US" altLang="ko-KR" sz="1400" dirty="0"/>
              <a:t>Test </a:t>
            </a:r>
            <a:r>
              <a:rPr lang="ko-KR" altLang="en-US" sz="1400" dirty="0"/>
              <a:t>단계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4.1 </a:t>
            </a:r>
            <a:r>
              <a:rPr lang="ko-KR" altLang="en-US" sz="1400" dirty="0"/>
              <a:t>특정 </a:t>
            </a:r>
            <a:r>
              <a:rPr lang="en-US" altLang="ko-KR" sz="1400" dirty="0"/>
              <a:t>Object</a:t>
            </a:r>
            <a:r>
              <a:rPr lang="ko-KR" altLang="en-US" sz="1400" dirty="0"/>
              <a:t>의 형상 </a:t>
            </a:r>
            <a:r>
              <a:rPr lang="en-US" altLang="ko-KR" sz="1400" dirty="0"/>
              <a:t>Data</a:t>
            </a:r>
            <a:r>
              <a:rPr lang="ko-KR" altLang="en-US" sz="1400" dirty="0"/>
              <a:t>를 통해</a:t>
            </a:r>
            <a:r>
              <a:rPr lang="en-US" altLang="ko-KR" sz="1400" dirty="0"/>
              <a:t> </a:t>
            </a:r>
            <a:r>
              <a:rPr lang="ko-KR" altLang="en-US" sz="1400" dirty="0"/>
              <a:t>전개도를 얻어</a:t>
            </a:r>
            <a:r>
              <a:rPr lang="en-US" altLang="ko-KR" sz="1400" dirty="0"/>
              <a:t>, 2D Film</a:t>
            </a:r>
            <a:r>
              <a:rPr lang="ko-KR" altLang="en-US" sz="1400" dirty="0"/>
              <a:t>을 통해 </a:t>
            </a:r>
            <a:r>
              <a:rPr lang="en-US" altLang="ko-KR" sz="1400" dirty="0"/>
              <a:t>Object</a:t>
            </a:r>
            <a:r>
              <a:rPr lang="ko-KR" altLang="en-US" sz="1400" dirty="0"/>
              <a:t>를 덮기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4.2 EIT </a:t>
            </a:r>
            <a:r>
              <a:rPr lang="ko-KR" altLang="en-US" sz="1400" dirty="0"/>
              <a:t>방식 사용 시</a:t>
            </a:r>
            <a:r>
              <a:rPr lang="en-US" altLang="ko-KR" sz="1400" dirty="0"/>
              <a:t>, </a:t>
            </a:r>
            <a:r>
              <a:rPr lang="ko-KR" altLang="en-US" sz="1400" dirty="0"/>
              <a:t>센서의 형태에 맞는 </a:t>
            </a:r>
            <a:r>
              <a:rPr lang="en-US" altLang="ko-KR" sz="1400" dirty="0"/>
              <a:t>Mesh Generation</a:t>
            </a:r>
            <a:r>
              <a:rPr lang="ko-KR" altLang="en-US" sz="1400" dirty="0"/>
              <a:t> 연구 필요</a:t>
            </a:r>
            <a:endParaRPr lang="en-US" altLang="ko-KR" sz="1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b="1" dirty="0"/>
              <a:t>Future Work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62125F-09FA-444D-8BBB-5771F1C8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0" y="5138238"/>
            <a:ext cx="2203467" cy="141445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4E70A81-BF57-4BF9-B2C2-0C5D43EF2A71}"/>
              </a:ext>
            </a:extLst>
          </p:cNvPr>
          <p:cNvSpPr/>
          <p:nvPr/>
        </p:nvSpPr>
        <p:spPr>
          <a:xfrm>
            <a:off x="2896359" y="5600800"/>
            <a:ext cx="422467" cy="489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FB86E5-0714-4272-B3A9-5DC303553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22"/>
          <a:stretch/>
        </p:blipFill>
        <p:spPr>
          <a:xfrm>
            <a:off x="3585008" y="5112039"/>
            <a:ext cx="2104340" cy="1466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ED1FEC-15AF-415F-BA61-DF4DF62FEF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41"/>
          <a:stretch/>
        </p:blipFill>
        <p:spPr>
          <a:xfrm>
            <a:off x="6644181" y="5112039"/>
            <a:ext cx="2172404" cy="146685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CC4F9A7-3FA1-46D3-BF65-77320307CCC2}"/>
              </a:ext>
            </a:extLst>
          </p:cNvPr>
          <p:cNvSpPr/>
          <p:nvPr/>
        </p:nvSpPr>
        <p:spPr>
          <a:xfrm>
            <a:off x="5955530" y="5600800"/>
            <a:ext cx="422467" cy="489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245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73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i="1" dirty="0"/>
              <a:t>“Learning the signatures of the human grasp using a scalable tactile glove”</a:t>
            </a:r>
          </a:p>
          <a:p>
            <a:pPr lvl="1">
              <a:buFontTx/>
              <a:buChar char="-"/>
            </a:pPr>
            <a:r>
              <a:rPr lang="ko-KR" altLang="en-US" sz="1500" dirty="0">
                <a:solidFill>
                  <a:srgbClr val="7030A0"/>
                </a:solidFill>
              </a:rPr>
              <a:t>사람이 촉각정보를 </a:t>
            </a:r>
            <a:r>
              <a:rPr lang="en-US" altLang="ko-KR" sz="1500" dirty="0">
                <a:solidFill>
                  <a:srgbClr val="7030A0"/>
                </a:solidFill>
              </a:rPr>
              <a:t>Grasping </a:t>
            </a:r>
            <a:r>
              <a:rPr lang="ko-KR" altLang="en-US" sz="1500" dirty="0">
                <a:solidFill>
                  <a:srgbClr val="7030A0"/>
                </a:solidFill>
              </a:rPr>
              <a:t>하는데 사용하는지에 대한 여부 파악 </a:t>
            </a:r>
            <a:r>
              <a:rPr lang="en-US" altLang="ko-KR" sz="1500" dirty="0">
                <a:solidFill>
                  <a:srgbClr val="7030A0"/>
                </a:solidFill>
              </a:rPr>
              <a:t>X</a:t>
            </a:r>
          </a:p>
          <a:p>
            <a:pPr lvl="1">
              <a:buFontTx/>
              <a:buChar char="-"/>
            </a:pPr>
            <a:r>
              <a:rPr lang="ko-KR" altLang="en-US" sz="1500" dirty="0">
                <a:solidFill>
                  <a:srgbClr val="7030A0"/>
                </a:solidFill>
              </a:rPr>
              <a:t>촉각정보를 이용해 어떤 식으로 </a:t>
            </a:r>
            <a:r>
              <a:rPr lang="en-US" altLang="ko-KR" sz="1500" dirty="0">
                <a:solidFill>
                  <a:srgbClr val="7030A0"/>
                </a:solidFill>
              </a:rPr>
              <a:t>Object</a:t>
            </a:r>
            <a:r>
              <a:rPr lang="ko-KR" altLang="en-US" sz="1500" dirty="0">
                <a:solidFill>
                  <a:srgbClr val="7030A0"/>
                </a:solidFill>
              </a:rPr>
              <a:t>를 식별할 수 있는지에 대한 정보 파악 </a:t>
            </a:r>
            <a:r>
              <a:rPr lang="en-US" altLang="ko-KR" sz="1500" dirty="0">
                <a:solidFill>
                  <a:srgbClr val="7030A0"/>
                </a:solidFill>
              </a:rPr>
              <a:t>X</a:t>
            </a:r>
          </a:p>
          <a:p>
            <a:pPr lvl="1">
              <a:buFontTx/>
              <a:buChar char="-"/>
            </a:pPr>
            <a:r>
              <a:rPr lang="ko-KR" altLang="en-US" sz="1500" dirty="0">
                <a:solidFill>
                  <a:srgbClr val="7030A0"/>
                </a:solidFill>
              </a:rPr>
              <a:t>기존 </a:t>
            </a:r>
            <a:r>
              <a:rPr lang="en-US" altLang="ko-KR" sz="1500" dirty="0">
                <a:solidFill>
                  <a:srgbClr val="7030A0"/>
                </a:solidFill>
              </a:rPr>
              <a:t>Dataset</a:t>
            </a:r>
            <a:r>
              <a:rPr lang="ko-KR" altLang="en-US" sz="1500" dirty="0">
                <a:solidFill>
                  <a:srgbClr val="7030A0"/>
                </a:solidFill>
              </a:rPr>
              <a:t>이 충분히 갖춰져 있지 않음</a:t>
            </a:r>
            <a:endParaRPr lang="en-US" altLang="ko-KR" sz="15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ko-KR" sz="1200" i="1" dirty="0"/>
          </a:p>
          <a:p>
            <a:pPr marL="0" lvl="0" indent="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Tactile Data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-&gt; </a:t>
            </a:r>
            <a:r>
              <a:rPr lang="en-US" altLang="ko-KR" sz="1600" b="1" dirty="0">
                <a:solidFill>
                  <a:prstClr val="black"/>
                </a:solidFill>
              </a:rPr>
              <a:t>Grasping</a:t>
            </a:r>
            <a:r>
              <a:rPr lang="ko-KR" altLang="en-US" sz="1600" b="1" dirty="0">
                <a:solidFill>
                  <a:prstClr val="black"/>
                </a:solidFill>
              </a:rPr>
              <a:t>에 대한 이해도 </a:t>
            </a:r>
            <a:r>
              <a:rPr lang="en-US" altLang="ko-KR" sz="1600" b="1" dirty="0">
                <a:solidFill>
                  <a:prstClr val="black"/>
                </a:solidFill>
              </a:rPr>
              <a:t>Up</a:t>
            </a:r>
          </a:p>
          <a:p>
            <a:pPr marL="0" lvl="0" indent="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-&gt; Wearable Devices for Hand, Robot Gripper </a:t>
            </a:r>
            <a:r>
              <a:rPr lang="ko-KR" altLang="en-US" sz="1600" dirty="0">
                <a:solidFill>
                  <a:prstClr val="black"/>
                </a:solidFill>
              </a:rPr>
              <a:t>등 연구에 </a:t>
            </a:r>
            <a:r>
              <a:rPr lang="en-US" altLang="ko-KR" sz="1600" dirty="0">
                <a:solidFill>
                  <a:prstClr val="black"/>
                </a:solidFill>
              </a:rPr>
              <a:t>Good!</a:t>
            </a:r>
          </a:p>
          <a:p>
            <a:pPr marL="0" indent="0">
              <a:buNone/>
            </a:pPr>
            <a:endParaRPr lang="en-US" altLang="ko-KR" sz="1200" i="1" dirty="0"/>
          </a:p>
          <a:p>
            <a:pPr marL="0" indent="0">
              <a:buNone/>
            </a:pPr>
            <a:r>
              <a:rPr lang="en-US" altLang="ko-KR" b="1" dirty="0"/>
              <a:t>Tactile Data</a:t>
            </a:r>
            <a:r>
              <a:rPr lang="ko-KR" altLang="en-US" b="1" dirty="0"/>
              <a:t>를 얻어낼 수 있는</a:t>
            </a:r>
            <a:r>
              <a:rPr lang="en-US" altLang="ko-KR" b="1" dirty="0"/>
              <a:t>, Tactile</a:t>
            </a:r>
            <a:r>
              <a:rPr lang="ko-KR" altLang="en-US" b="1" dirty="0"/>
              <a:t> </a:t>
            </a:r>
            <a:r>
              <a:rPr lang="en-US" altLang="ko-KR" b="1" dirty="0"/>
              <a:t>Sensor</a:t>
            </a:r>
            <a:r>
              <a:rPr lang="ko-KR" altLang="en-US" b="1" dirty="0"/>
              <a:t>가 필요하다</a:t>
            </a:r>
            <a:r>
              <a:rPr lang="en-US" altLang="ko-KR" b="1" dirty="0"/>
              <a:t>!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다양한 </a:t>
            </a:r>
            <a:r>
              <a:rPr lang="en-US" altLang="ko-KR" dirty="0"/>
              <a:t>Object</a:t>
            </a:r>
            <a:r>
              <a:rPr lang="ko-KR" altLang="en-US" dirty="0"/>
              <a:t>의</a:t>
            </a:r>
            <a:r>
              <a:rPr lang="en-US" altLang="ko-KR" dirty="0"/>
              <a:t> Grasping</a:t>
            </a:r>
            <a:r>
              <a:rPr lang="ko-KR" altLang="en-US" dirty="0"/>
              <a:t>에 사용될 수 있으면 더 좋을 것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Tactile Sensor</a:t>
            </a:r>
            <a:r>
              <a:rPr lang="ko-KR" altLang="en-US" b="1" dirty="0"/>
              <a:t>의 필요성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172994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406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Sensor </a:t>
            </a:r>
            <a:r>
              <a:rPr lang="ko-KR" altLang="en-US" b="1" dirty="0"/>
              <a:t>분류</a:t>
            </a:r>
            <a:r>
              <a:rPr lang="en-US" altLang="ko-KR" b="1" dirty="0"/>
              <a:t>1. </a:t>
            </a:r>
            <a:r>
              <a:rPr lang="en-US" altLang="ko-KR" dirty="0"/>
              <a:t>Sensor</a:t>
            </a:r>
            <a:r>
              <a:rPr lang="ko-KR" altLang="en-US" dirty="0"/>
              <a:t> 구조</a:t>
            </a:r>
            <a:r>
              <a:rPr lang="en-US" altLang="ko-KR" dirty="0"/>
              <a:t> ~	</a:t>
            </a:r>
            <a:r>
              <a:rPr lang="en-US" altLang="ko-KR" b="1" dirty="0"/>
              <a:t>Array 	</a:t>
            </a:r>
            <a:r>
              <a:rPr lang="en-US" altLang="ko-KR" dirty="0"/>
              <a:t>vs.</a:t>
            </a:r>
            <a:r>
              <a:rPr lang="en-US" altLang="ko-KR" b="1" dirty="0"/>
              <a:t>   </a:t>
            </a:r>
            <a:r>
              <a:rPr lang="en-US" altLang="ko-KR" b="1" dirty="0">
                <a:solidFill>
                  <a:srgbClr val="FF0000"/>
                </a:solidFill>
              </a:rPr>
              <a:t>EIT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b="1" dirty="0"/>
              <a:t>Array </a:t>
            </a:r>
            <a:r>
              <a:rPr lang="ko-KR" altLang="en-US" sz="1500" b="1" dirty="0"/>
              <a:t>방식</a:t>
            </a:r>
            <a:r>
              <a:rPr lang="en-US" altLang="ko-KR" sz="1500" dirty="0"/>
              <a:t>: Wire</a:t>
            </a:r>
            <a:r>
              <a:rPr lang="ko-KR" altLang="en-US" sz="1500" dirty="0"/>
              <a:t>를</a:t>
            </a:r>
            <a:r>
              <a:rPr lang="en-US" altLang="ko-KR" sz="1500" dirty="0"/>
              <a:t> Film </a:t>
            </a:r>
            <a:r>
              <a:rPr lang="ko-KR" altLang="en-US" sz="1500" dirty="0"/>
              <a:t>형태의 </a:t>
            </a:r>
            <a:r>
              <a:rPr lang="en-US" altLang="ko-KR" sz="1500" dirty="0"/>
              <a:t>Piezoresistive material</a:t>
            </a:r>
            <a:r>
              <a:rPr lang="ko-KR" altLang="en-US" sz="1500" dirty="0"/>
              <a:t>의</a:t>
            </a:r>
            <a:r>
              <a:rPr lang="en-US" altLang="ko-KR" sz="1500" dirty="0"/>
              <a:t> </a:t>
            </a:r>
            <a:r>
              <a:rPr lang="ko-KR" altLang="en-US" sz="1500" dirty="0"/>
              <a:t>각 면에 종</a:t>
            </a:r>
            <a:r>
              <a:rPr lang="en-US" altLang="ko-KR" sz="1500" dirty="0"/>
              <a:t>/</a:t>
            </a:r>
            <a:r>
              <a:rPr lang="ko-KR" altLang="en-US" sz="1500" dirty="0"/>
              <a:t>횡으로 배열하여 제작</a:t>
            </a: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dirty="0"/>
              <a:t> </a:t>
            </a:r>
            <a:r>
              <a:rPr lang="ko-KR" altLang="en-US" sz="1500" dirty="0"/>
              <a:t>한계점</a:t>
            </a:r>
            <a:r>
              <a:rPr lang="en-US" altLang="ko-KR" sz="1500" dirty="0"/>
              <a:t>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dirty="0"/>
              <a:t>  1. Sensor</a:t>
            </a:r>
            <a:r>
              <a:rPr lang="ko-KR" altLang="en-US" sz="1500" dirty="0"/>
              <a:t>의 정 중앙에만 </a:t>
            </a:r>
            <a:r>
              <a:rPr lang="en-US" altLang="ko-KR" sz="1500" dirty="0"/>
              <a:t>Contact</a:t>
            </a:r>
            <a:r>
              <a:rPr lang="ko-KR" altLang="en-US" sz="1500" dirty="0"/>
              <a:t>가 일어나지 않음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dirty="0">
                <a:solidFill>
                  <a:srgbClr val="7030A0"/>
                </a:solidFill>
              </a:rPr>
              <a:t>-&gt; Resolution </a:t>
            </a:r>
            <a:r>
              <a:rPr lang="ko-KR" altLang="en-US" sz="1500" dirty="0">
                <a:solidFill>
                  <a:srgbClr val="7030A0"/>
                </a:solidFill>
              </a:rPr>
              <a:t>높이려면 </a:t>
            </a:r>
            <a:r>
              <a:rPr lang="en-US" altLang="ko-KR" sz="1500" dirty="0">
                <a:solidFill>
                  <a:srgbClr val="7030A0"/>
                </a:solidFill>
              </a:rPr>
              <a:t>Sensor</a:t>
            </a:r>
            <a:r>
              <a:rPr lang="ko-KR" altLang="en-US" sz="1500" dirty="0">
                <a:solidFill>
                  <a:srgbClr val="7030A0"/>
                </a:solidFill>
              </a:rPr>
              <a:t>의 </a:t>
            </a:r>
            <a:r>
              <a:rPr lang="en-US" altLang="ko-KR" sz="1500" dirty="0">
                <a:solidFill>
                  <a:srgbClr val="7030A0"/>
                </a:solidFill>
              </a:rPr>
              <a:t>Density</a:t>
            </a:r>
            <a:r>
              <a:rPr lang="ko-KR" altLang="en-US" sz="1500" dirty="0">
                <a:solidFill>
                  <a:srgbClr val="7030A0"/>
                </a:solidFill>
              </a:rPr>
              <a:t>를 높여야 함 </a:t>
            </a:r>
            <a:r>
              <a:rPr lang="en-US" altLang="ko-KR" sz="1500" dirty="0">
                <a:solidFill>
                  <a:srgbClr val="7030A0"/>
                </a:solidFill>
              </a:rPr>
              <a:t>-&gt; Wire </a:t>
            </a:r>
            <a:r>
              <a:rPr lang="ko-KR" altLang="en-US" sz="1500" dirty="0">
                <a:solidFill>
                  <a:srgbClr val="7030A0"/>
                </a:solidFill>
              </a:rPr>
              <a:t>수의 증가 </a:t>
            </a:r>
            <a:r>
              <a:rPr lang="en-US" altLang="ko-KR" sz="1500" dirty="0">
                <a:solidFill>
                  <a:srgbClr val="7030A0"/>
                </a:solidFill>
              </a:rPr>
              <a:t>– </a:t>
            </a:r>
            <a:r>
              <a:rPr lang="ko-KR" altLang="en-US" sz="1500" dirty="0">
                <a:solidFill>
                  <a:srgbClr val="7030A0"/>
                </a:solidFill>
              </a:rPr>
              <a:t>한계는 있다</a:t>
            </a:r>
            <a:r>
              <a:rPr lang="en-US" altLang="ko-KR" sz="1500" dirty="0">
                <a:solidFill>
                  <a:srgbClr val="7030A0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dirty="0"/>
              <a:t>  2. Human Error </a:t>
            </a:r>
            <a:r>
              <a:rPr lang="ko-KR" altLang="en-US" sz="1500" dirty="0"/>
              <a:t>존재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dirty="0">
                <a:solidFill>
                  <a:srgbClr val="7030A0"/>
                </a:solidFill>
              </a:rPr>
              <a:t> 	- Pressed Location</a:t>
            </a:r>
            <a:r>
              <a:rPr lang="ko-KR" altLang="en-US" sz="1500" dirty="0">
                <a:solidFill>
                  <a:srgbClr val="7030A0"/>
                </a:solidFill>
              </a:rPr>
              <a:t> </a:t>
            </a:r>
            <a:r>
              <a:rPr lang="en-US" altLang="ko-KR" sz="1500" dirty="0">
                <a:solidFill>
                  <a:srgbClr val="7030A0"/>
                </a:solidFill>
              </a:rPr>
              <a:t>Shift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dirty="0">
                <a:solidFill>
                  <a:srgbClr val="7030A0"/>
                </a:solidFill>
              </a:rPr>
              <a:t>	- Load Cell</a:t>
            </a:r>
            <a:r>
              <a:rPr lang="ko-KR" altLang="en-US" sz="1500" dirty="0">
                <a:solidFill>
                  <a:srgbClr val="7030A0"/>
                </a:solidFill>
              </a:rPr>
              <a:t> </a:t>
            </a:r>
            <a:r>
              <a:rPr lang="en-US" altLang="ko-KR" sz="1500" dirty="0">
                <a:solidFill>
                  <a:srgbClr val="7030A0"/>
                </a:solidFill>
              </a:rPr>
              <a:t>Tilt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i="1" dirty="0"/>
              <a:t>“Single to Multi Data-Driven High Resolution Calibration Method for Piezoresistive Sensor Array”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b="1" dirty="0"/>
              <a:t>Tactile Sensor </a:t>
            </a:r>
            <a:r>
              <a:rPr lang="ko-KR" altLang="en-US" b="1" dirty="0"/>
              <a:t>연구 현황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328DEB-B152-4B1E-8B07-43E94F9A7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0" t="52733" r="3721" b="6011"/>
          <a:stretch/>
        </p:blipFill>
        <p:spPr>
          <a:xfrm>
            <a:off x="3646648" y="2230721"/>
            <a:ext cx="5278277" cy="16103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85C05B-7691-4D0E-B585-78D9B67E6890}"/>
              </a:ext>
            </a:extLst>
          </p:cNvPr>
          <p:cNvSpPr/>
          <p:nvPr/>
        </p:nvSpPr>
        <p:spPr>
          <a:xfrm>
            <a:off x="3495675" y="2230720"/>
            <a:ext cx="2034539" cy="162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E66A7-2391-4C48-B627-8C8D5495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60" y="2233199"/>
            <a:ext cx="3044190" cy="15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5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44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Sensor </a:t>
            </a:r>
            <a:r>
              <a:rPr lang="ko-KR" altLang="en-US" b="1" dirty="0"/>
              <a:t>분류</a:t>
            </a:r>
            <a:r>
              <a:rPr lang="en-US" altLang="ko-KR" b="1" dirty="0"/>
              <a:t>1. </a:t>
            </a:r>
            <a:r>
              <a:rPr lang="en-US" altLang="ko-KR" dirty="0"/>
              <a:t>Sensor</a:t>
            </a:r>
            <a:r>
              <a:rPr lang="ko-KR" altLang="en-US" dirty="0"/>
              <a:t> 구조 </a:t>
            </a:r>
            <a:r>
              <a:rPr lang="en-US" altLang="ko-KR" dirty="0"/>
              <a:t>~	</a:t>
            </a:r>
            <a:r>
              <a:rPr lang="en-US" altLang="ko-KR" b="1" dirty="0"/>
              <a:t>Array 	</a:t>
            </a:r>
            <a:r>
              <a:rPr lang="en-US" altLang="ko-KR" dirty="0"/>
              <a:t>vs.  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EIT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b="1" dirty="0"/>
              <a:t>EIT(Electrical Impedance Tomography) </a:t>
            </a:r>
            <a:r>
              <a:rPr lang="ko-KR" altLang="en-US" sz="1500" b="1" dirty="0"/>
              <a:t>활용 방식</a:t>
            </a:r>
            <a:r>
              <a:rPr lang="en-US" altLang="ko-KR" sz="1500" b="1" dirty="0"/>
              <a:t>: </a:t>
            </a:r>
            <a:r>
              <a:rPr lang="en-US" altLang="ko-KR" sz="1500" dirty="0"/>
              <a:t>piezoresistive material</a:t>
            </a:r>
            <a:r>
              <a:rPr lang="ko-KR" altLang="en-US" sz="1500" dirty="0"/>
              <a:t>의 가장자리에 전극을 배열한 후 전극에서 측정되는 </a:t>
            </a:r>
            <a:r>
              <a:rPr lang="en-US" altLang="ko-KR" sz="1500" dirty="0"/>
              <a:t>Impedance </a:t>
            </a:r>
            <a:r>
              <a:rPr lang="ko-KR" altLang="en-US" sz="1500" dirty="0"/>
              <a:t>변화를 통해 </a:t>
            </a:r>
            <a:r>
              <a:rPr lang="en-US" altLang="ko-KR" sz="1500" dirty="0"/>
              <a:t>Resistance Distribution</a:t>
            </a:r>
            <a:r>
              <a:rPr lang="ko-KR" altLang="en-US" sz="1500" dirty="0"/>
              <a:t>을 추정하는 방식</a:t>
            </a: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>
                <a:solidFill>
                  <a:srgbClr val="7030A0"/>
                </a:solidFill>
              </a:rPr>
              <a:t>Resistance Distribution γ</a:t>
            </a:r>
            <a:r>
              <a:rPr lang="ko-KR" altLang="en-US" sz="1400" dirty="0">
                <a:solidFill>
                  <a:srgbClr val="7030A0"/>
                </a:solidFill>
              </a:rPr>
              <a:t> </a:t>
            </a:r>
            <a:r>
              <a:rPr lang="ko-KR" altLang="en-US" sz="1400" dirty="0" err="1">
                <a:solidFill>
                  <a:srgbClr val="7030A0"/>
                </a:solidFill>
              </a:rPr>
              <a:t>추정법</a:t>
            </a:r>
            <a:r>
              <a:rPr lang="en-US" altLang="ko-KR" sz="1400" dirty="0">
                <a:solidFill>
                  <a:srgbClr val="7030A0"/>
                </a:solidFill>
              </a:rPr>
              <a:t> - </a:t>
            </a:r>
            <a:r>
              <a:rPr lang="en-US" altLang="ko-KR" sz="1400" b="1" dirty="0">
                <a:solidFill>
                  <a:srgbClr val="7030A0"/>
                </a:solidFill>
              </a:rPr>
              <a:t>“Neighboring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Method”</a:t>
            </a:r>
            <a:r>
              <a:rPr lang="en-US" altLang="ko-KR" sz="1400" dirty="0">
                <a:solidFill>
                  <a:srgbClr val="7030A0"/>
                </a:solidFill>
              </a:rPr>
              <a:t>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>
                <a:solidFill>
                  <a:srgbClr val="7030A0"/>
                </a:solidFill>
              </a:rPr>
              <a:t>1. </a:t>
            </a:r>
            <a:r>
              <a:rPr lang="ko-KR" altLang="en-US" sz="1400" dirty="0">
                <a:solidFill>
                  <a:srgbClr val="7030A0"/>
                </a:solidFill>
              </a:rPr>
              <a:t>여러 개의 전극을 부착한 후</a:t>
            </a:r>
            <a:r>
              <a:rPr lang="en-US" altLang="ko-KR" sz="1400" dirty="0">
                <a:solidFill>
                  <a:srgbClr val="7030A0"/>
                </a:solidFill>
              </a:rPr>
              <a:t>, </a:t>
            </a:r>
            <a:r>
              <a:rPr lang="ko-KR" altLang="en-US" sz="1400" dirty="0">
                <a:solidFill>
                  <a:srgbClr val="7030A0"/>
                </a:solidFill>
              </a:rPr>
              <a:t>인접한 전극마다 </a:t>
            </a:r>
            <a:r>
              <a:rPr lang="ko-KR" altLang="en-US" sz="1400" b="1" dirty="0">
                <a:solidFill>
                  <a:srgbClr val="FF0000"/>
                </a:solidFill>
              </a:rPr>
              <a:t>전류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교류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7030A0"/>
                </a:solidFill>
              </a:rPr>
              <a:t>를 흘려주며 나머지 </a:t>
            </a:r>
            <a:r>
              <a:rPr lang="ko-KR" altLang="en-US" sz="1400" dirty="0" err="1">
                <a:solidFill>
                  <a:srgbClr val="7030A0"/>
                </a:solidFill>
              </a:rPr>
              <a:t>전극들에서</a:t>
            </a:r>
            <a:r>
              <a:rPr lang="ko-KR" altLang="en-US" sz="1400" dirty="0">
                <a:solidFill>
                  <a:srgbClr val="7030A0"/>
                </a:solidFill>
              </a:rPr>
              <a:t> 인접한 두 전극 사이의 </a:t>
            </a:r>
            <a:r>
              <a:rPr lang="ko-KR" altLang="en-US" sz="1400" b="1" dirty="0">
                <a:solidFill>
                  <a:srgbClr val="FF0000"/>
                </a:solidFill>
              </a:rPr>
              <a:t>전압</a:t>
            </a:r>
            <a:r>
              <a:rPr lang="ko-KR" altLang="en-US" sz="1400" dirty="0">
                <a:solidFill>
                  <a:srgbClr val="7030A0"/>
                </a:solidFill>
              </a:rPr>
              <a:t> 값들을 얻어냄</a:t>
            </a:r>
            <a:endParaRPr lang="en-US" altLang="ko-KR" sz="1400" dirty="0">
              <a:solidFill>
                <a:srgbClr val="7030A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>
                <a:solidFill>
                  <a:srgbClr val="7030A0"/>
                </a:solidFill>
              </a:rPr>
              <a:t>2. </a:t>
            </a:r>
            <a:r>
              <a:rPr lang="ko-KR" altLang="en-US" sz="1400" dirty="0">
                <a:solidFill>
                  <a:srgbClr val="7030A0"/>
                </a:solidFill>
              </a:rPr>
              <a:t>이 </a:t>
            </a:r>
            <a:r>
              <a:rPr lang="en-US" altLang="ko-KR" sz="1400" dirty="0" err="1">
                <a:solidFill>
                  <a:srgbClr val="7030A0"/>
                </a:solidFill>
              </a:rPr>
              <a:t>Vm</a:t>
            </a:r>
            <a:r>
              <a:rPr lang="en-US" altLang="ko-KR" sz="1400" dirty="0">
                <a:solidFill>
                  <a:srgbClr val="7030A0"/>
                </a:solidFill>
              </a:rPr>
              <a:t> </a:t>
            </a:r>
            <a:r>
              <a:rPr lang="ko-KR" altLang="en-US" sz="1400" dirty="0">
                <a:solidFill>
                  <a:srgbClr val="7030A0"/>
                </a:solidFill>
              </a:rPr>
              <a:t>값을 통해</a:t>
            </a:r>
            <a:r>
              <a:rPr lang="en-US" altLang="ko-KR" sz="1400" dirty="0">
                <a:solidFill>
                  <a:srgbClr val="7030A0"/>
                </a:solidFill>
              </a:rPr>
              <a:t>, Newton’s</a:t>
            </a:r>
            <a:r>
              <a:rPr lang="ko-KR" altLang="en-US" sz="1400" dirty="0">
                <a:solidFill>
                  <a:srgbClr val="7030A0"/>
                </a:solidFill>
              </a:rPr>
              <a:t> </a:t>
            </a:r>
            <a:r>
              <a:rPr lang="en-US" altLang="ko-KR" sz="1400" dirty="0">
                <a:solidFill>
                  <a:srgbClr val="7030A0"/>
                </a:solidFill>
              </a:rPr>
              <a:t>Iterative</a:t>
            </a:r>
            <a:r>
              <a:rPr lang="ko-KR" altLang="en-US" sz="1400" dirty="0">
                <a:solidFill>
                  <a:srgbClr val="7030A0"/>
                </a:solidFill>
              </a:rPr>
              <a:t> </a:t>
            </a:r>
            <a:r>
              <a:rPr lang="en-US" altLang="ko-KR" sz="1400" dirty="0">
                <a:solidFill>
                  <a:srgbClr val="7030A0"/>
                </a:solidFill>
              </a:rPr>
              <a:t>Method</a:t>
            </a:r>
            <a:r>
              <a:rPr lang="ko-KR" altLang="en-US" sz="1400" dirty="0">
                <a:solidFill>
                  <a:srgbClr val="7030A0"/>
                </a:solidFill>
              </a:rPr>
              <a:t>를 이용하여 </a:t>
            </a:r>
            <a:r>
              <a:rPr lang="en-US" altLang="ko-KR" sz="1400" dirty="0">
                <a:solidFill>
                  <a:srgbClr val="7030A0"/>
                </a:solidFill>
              </a:rPr>
              <a:t>Vi</a:t>
            </a:r>
            <a:r>
              <a:rPr lang="ko-KR" altLang="en-US" sz="1400" dirty="0">
                <a:solidFill>
                  <a:srgbClr val="7030A0"/>
                </a:solidFill>
              </a:rPr>
              <a:t>가 </a:t>
            </a:r>
            <a:r>
              <a:rPr lang="en-US" altLang="ko-KR" sz="1400" dirty="0" err="1">
                <a:solidFill>
                  <a:srgbClr val="7030A0"/>
                </a:solidFill>
              </a:rPr>
              <a:t>Vm</a:t>
            </a:r>
            <a:r>
              <a:rPr lang="ko-KR" altLang="en-US" sz="1400" dirty="0">
                <a:solidFill>
                  <a:srgbClr val="7030A0"/>
                </a:solidFill>
              </a:rPr>
              <a:t>에 수렴하는</a:t>
            </a:r>
            <a:r>
              <a:rPr lang="en-US" altLang="ko-KR" sz="1400" dirty="0">
                <a:solidFill>
                  <a:srgbClr val="7030A0"/>
                </a:solidFill>
              </a:rPr>
              <a:t> </a:t>
            </a:r>
            <a:r>
              <a:rPr lang="en-US" altLang="ko-KR" sz="1400" dirty="0" err="1">
                <a:solidFill>
                  <a:srgbClr val="7030A0"/>
                </a:solidFill>
              </a:rPr>
              <a:t>γi</a:t>
            </a:r>
            <a:r>
              <a:rPr lang="ko-KR" altLang="en-US" sz="1400" dirty="0" err="1">
                <a:solidFill>
                  <a:srgbClr val="7030A0"/>
                </a:solidFill>
              </a:rPr>
              <a:t>를</a:t>
            </a:r>
            <a:r>
              <a:rPr lang="ko-KR" altLang="en-US" sz="1400" dirty="0">
                <a:solidFill>
                  <a:srgbClr val="7030A0"/>
                </a:solidFill>
              </a:rPr>
              <a:t> 추정</a:t>
            </a:r>
            <a:endParaRPr lang="en-US" altLang="ko-KR" sz="1400" dirty="0">
              <a:solidFill>
                <a:srgbClr val="7030A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500" dirty="0"/>
              <a:t>장점</a:t>
            </a:r>
            <a:r>
              <a:rPr lang="en-US" altLang="ko-KR" sz="1500" dirty="0"/>
              <a:t>: Resolution</a:t>
            </a:r>
            <a:r>
              <a:rPr lang="ko-KR" altLang="en-US" sz="1500" dirty="0"/>
              <a:t>만 보장된다면</a:t>
            </a:r>
            <a:r>
              <a:rPr lang="en-US" altLang="ko-KR" sz="1500" dirty="0"/>
              <a:t>, </a:t>
            </a:r>
            <a:r>
              <a:rPr lang="ko-KR" altLang="en-US" sz="1500" b="1" dirty="0"/>
              <a:t>대형화 및 형태 변형이 용이할 것</a:t>
            </a:r>
            <a:r>
              <a:rPr lang="en-US" altLang="ko-KR" sz="1500" b="1" dirty="0"/>
              <a:t>!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i="1" dirty="0"/>
              <a:t>“Electronic hardware design of a low cost tactile sensor device for physical Human-Robot Interactions”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b="1" dirty="0"/>
              <a:t>Tactile Sensor </a:t>
            </a:r>
            <a:r>
              <a:rPr lang="ko-KR" altLang="en-US" b="1" dirty="0"/>
              <a:t>연구 현황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8B6B61-9B8B-46BD-BE57-12C791D9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602" y="2533175"/>
            <a:ext cx="1956435" cy="17564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A4E1B9-6FCC-42EF-953A-AE9087DC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797" y="2568336"/>
            <a:ext cx="2589608" cy="17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8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0"/>
            <a:ext cx="8477250" cy="5543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Sensor </a:t>
            </a:r>
            <a:r>
              <a:rPr lang="ko-KR" altLang="en-US" b="1" dirty="0"/>
              <a:t>분류</a:t>
            </a:r>
            <a:r>
              <a:rPr lang="en-US" altLang="ko-KR" b="1" dirty="0"/>
              <a:t>2. </a:t>
            </a:r>
            <a:r>
              <a:rPr lang="en-US" altLang="ko-KR" dirty="0"/>
              <a:t>Sensor</a:t>
            </a:r>
            <a:r>
              <a:rPr lang="ko-KR" altLang="en-US" dirty="0"/>
              <a:t> 위치</a:t>
            </a:r>
            <a:r>
              <a:rPr lang="en-US" altLang="ko-KR" dirty="0"/>
              <a:t> ~		</a:t>
            </a:r>
            <a:r>
              <a:rPr lang="en-US" altLang="ko-KR" b="1" dirty="0"/>
              <a:t>Glove</a:t>
            </a:r>
            <a:r>
              <a:rPr lang="en-US" altLang="ko-KR" dirty="0"/>
              <a:t> 	vs.</a:t>
            </a:r>
            <a:r>
              <a:rPr lang="en-US" altLang="ko-KR" b="1" dirty="0"/>
              <a:t>   </a:t>
            </a:r>
            <a:r>
              <a:rPr lang="en-US" altLang="ko-KR" b="1" dirty="0">
                <a:solidFill>
                  <a:srgbClr val="FF0000"/>
                </a:solidFill>
              </a:rPr>
              <a:t>Object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b="1" dirty="0"/>
              <a:t>Glove: </a:t>
            </a:r>
            <a:r>
              <a:rPr lang="ko-KR" altLang="en-US" sz="1500" dirty="0"/>
              <a:t>장갑의 바닥면에 </a:t>
            </a:r>
            <a:r>
              <a:rPr lang="en-US" altLang="ko-KR" sz="1500" dirty="0"/>
              <a:t>Sensor</a:t>
            </a:r>
            <a:r>
              <a:rPr lang="ko-KR" altLang="en-US" sz="1500" dirty="0"/>
              <a:t>가 위치함</a:t>
            </a: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600" i="1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600" i="1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600" i="1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600" i="1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600" i="1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400" i="1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i="1" dirty="0"/>
              <a:t>“Learning the signatures of the human grasp using a scalable tactile glove”</a:t>
            </a:r>
            <a:endParaRPr lang="en-US" altLang="ko-KR" sz="1400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sz="1500" dirty="0">
                <a:solidFill>
                  <a:srgbClr val="7030A0"/>
                </a:solidFill>
              </a:rPr>
              <a:t>사람의 손동작에 따라 </a:t>
            </a:r>
            <a:r>
              <a:rPr lang="en-US" altLang="ko-KR" sz="1500" dirty="0">
                <a:solidFill>
                  <a:srgbClr val="7030A0"/>
                </a:solidFill>
              </a:rPr>
              <a:t>Sensor</a:t>
            </a:r>
            <a:r>
              <a:rPr lang="ko-KR" altLang="en-US" sz="1500" dirty="0">
                <a:solidFill>
                  <a:srgbClr val="7030A0"/>
                </a:solidFill>
              </a:rPr>
              <a:t>의 전체 형상이 바뀜</a:t>
            </a:r>
            <a:endParaRPr lang="en-US" altLang="ko-KR" sz="1500" dirty="0">
              <a:solidFill>
                <a:srgbClr val="7030A0"/>
              </a:solidFill>
            </a:endParaRP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sz="1500" dirty="0">
                <a:solidFill>
                  <a:srgbClr val="7030A0"/>
                </a:solidFill>
              </a:rPr>
              <a:t>손동작에 의한 </a:t>
            </a:r>
            <a:r>
              <a:rPr lang="en-US" altLang="ko-KR" sz="1500" dirty="0">
                <a:solidFill>
                  <a:srgbClr val="7030A0"/>
                </a:solidFill>
              </a:rPr>
              <a:t>Sensor</a:t>
            </a:r>
            <a:r>
              <a:rPr lang="ko-KR" altLang="en-US" sz="1500" dirty="0">
                <a:solidFill>
                  <a:srgbClr val="7030A0"/>
                </a:solidFill>
              </a:rPr>
              <a:t>의 </a:t>
            </a:r>
            <a:r>
              <a:rPr lang="en-US" altLang="ko-KR" sz="1500" dirty="0">
                <a:solidFill>
                  <a:srgbClr val="7030A0"/>
                </a:solidFill>
              </a:rPr>
              <a:t>Stretching</a:t>
            </a:r>
            <a:r>
              <a:rPr lang="ko-KR" altLang="en-US" sz="1500" dirty="0">
                <a:solidFill>
                  <a:srgbClr val="7030A0"/>
                </a:solidFill>
              </a:rPr>
              <a:t>에 의한 </a:t>
            </a:r>
            <a:r>
              <a:rPr lang="en-US" altLang="ko-KR" sz="1500" dirty="0">
                <a:solidFill>
                  <a:srgbClr val="7030A0"/>
                </a:solidFill>
              </a:rPr>
              <a:t>Piezoresistive Material</a:t>
            </a:r>
            <a:r>
              <a:rPr lang="ko-KR" altLang="en-US" sz="1500" dirty="0">
                <a:solidFill>
                  <a:srgbClr val="7030A0"/>
                </a:solidFill>
              </a:rPr>
              <a:t>의 물성 변화를 방지하기 위하여 </a:t>
            </a:r>
            <a:r>
              <a:rPr lang="en-US" altLang="ko-KR" sz="1500" dirty="0">
                <a:solidFill>
                  <a:srgbClr val="7030A0"/>
                </a:solidFill>
              </a:rPr>
              <a:t>Auxetic Structure</a:t>
            </a:r>
            <a:r>
              <a:rPr lang="ko-KR" altLang="en-US" sz="1500" dirty="0">
                <a:solidFill>
                  <a:srgbClr val="7030A0"/>
                </a:solidFill>
              </a:rPr>
              <a:t>를 사용해야 함</a:t>
            </a: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b="1" dirty="0"/>
              <a:t>Glove </a:t>
            </a:r>
            <a:r>
              <a:rPr lang="ko-KR" altLang="en-US" sz="1500" b="1" dirty="0"/>
              <a:t>방식 사용시</a:t>
            </a:r>
            <a:r>
              <a:rPr lang="en-US" altLang="ko-KR" sz="1500" b="1" dirty="0"/>
              <a:t>, EIT </a:t>
            </a:r>
            <a:r>
              <a:rPr lang="ko-KR" altLang="en-US" sz="1500" b="1" dirty="0"/>
              <a:t>방식보단 </a:t>
            </a:r>
            <a:r>
              <a:rPr lang="en-US" altLang="ko-KR" sz="1500" b="1" dirty="0"/>
              <a:t>Array</a:t>
            </a:r>
            <a:r>
              <a:rPr lang="ko-KR" altLang="en-US" sz="1500" b="1" dirty="0"/>
              <a:t> 방식이 적합</a:t>
            </a:r>
            <a:endParaRPr lang="en-US" altLang="ko-KR" sz="15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b="1" dirty="0"/>
              <a:t>Tactile Sensor </a:t>
            </a:r>
            <a:r>
              <a:rPr lang="ko-KR" altLang="en-US" b="1" dirty="0"/>
              <a:t>연구 현황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80B5C9-28C1-4D4D-863E-008BD6221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9" t="22585" r="10002" b="11847"/>
          <a:stretch/>
        </p:blipFill>
        <p:spPr>
          <a:xfrm>
            <a:off x="1672756" y="2616188"/>
            <a:ext cx="1377057" cy="1625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0FFB3-E183-4B72-B56B-AA56648651FD}"/>
              </a:ext>
            </a:extLst>
          </p:cNvPr>
          <p:cNvSpPr txBox="1"/>
          <p:nvPr/>
        </p:nvSpPr>
        <p:spPr>
          <a:xfrm>
            <a:off x="769484" y="2281724"/>
            <a:ext cx="338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</a:rPr>
              <a:t>STAG</a:t>
            </a:r>
            <a:r>
              <a:rPr lang="en-US" altLang="ko-KR" sz="1400" dirty="0"/>
              <a:t> </a:t>
            </a:r>
            <a:r>
              <a:rPr lang="en-US" altLang="ko-KR" sz="1400" b="1" dirty="0"/>
              <a:t>(Scalable </a:t>
            </a:r>
            <a:r>
              <a:rPr lang="en-US" altLang="ko-KR" sz="1400" b="1" dirty="0" err="1"/>
              <a:t>TActile</a:t>
            </a:r>
            <a:r>
              <a:rPr lang="en-US" altLang="ko-KR" sz="1400" b="1" dirty="0"/>
              <a:t> Glove)</a:t>
            </a:r>
            <a:endParaRPr lang="en-US" altLang="ko-KR" sz="1300" b="1" dirty="0">
              <a:solidFill>
                <a:prstClr val="black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453978-55DE-4082-A4A4-995FE64F0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43" y="2616380"/>
            <a:ext cx="2436160" cy="16252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9797A4-02B1-4E0C-9E77-8F37ED45C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03" t="20171" r="18009" b="12479"/>
          <a:stretch/>
        </p:blipFill>
        <p:spPr>
          <a:xfrm>
            <a:off x="3600069" y="2616188"/>
            <a:ext cx="1619000" cy="1627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1264E-AE35-4FEC-A2F1-E48611307F2B}"/>
              </a:ext>
            </a:extLst>
          </p:cNvPr>
          <p:cNvSpPr txBox="1"/>
          <p:nvPr/>
        </p:nvSpPr>
        <p:spPr>
          <a:xfrm>
            <a:off x="4489106" y="2318896"/>
            <a:ext cx="229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</a:rPr>
              <a:t>Auxetic Structure</a:t>
            </a:r>
          </a:p>
        </p:txBody>
      </p:sp>
    </p:spTree>
    <p:extLst>
      <p:ext uri="{BB962C8B-B14F-4D97-AF65-F5344CB8AC3E}">
        <p14:creationId xmlns:p14="http://schemas.microsoft.com/office/powerpoint/2010/main" val="297846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7675" y="1314511"/>
            <a:ext cx="8477250" cy="5286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Sensor </a:t>
            </a:r>
            <a:r>
              <a:rPr lang="ko-KR" altLang="en-US" b="1" dirty="0"/>
              <a:t>분류</a:t>
            </a:r>
            <a:r>
              <a:rPr lang="en-US" altLang="ko-KR" b="1" dirty="0"/>
              <a:t>2. </a:t>
            </a:r>
            <a:r>
              <a:rPr lang="en-US" altLang="ko-KR" dirty="0"/>
              <a:t>Sensor</a:t>
            </a:r>
            <a:r>
              <a:rPr lang="ko-KR" altLang="en-US" dirty="0"/>
              <a:t> 위치</a:t>
            </a:r>
            <a:r>
              <a:rPr lang="en-US" altLang="ko-KR" dirty="0"/>
              <a:t> ~		</a:t>
            </a:r>
            <a:r>
              <a:rPr lang="en-US" altLang="ko-KR" b="1" dirty="0"/>
              <a:t>Glove</a:t>
            </a:r>
            <a:r>
              <a:rPr lang="en-US" altLang="ko-KR" dirty="0"/>
              <a:t> 	vs.</a:t>
            </a:r>
            <a:r>
              <a:rPr lang="en-US" altLang="ko-KR" b="1" dirty="0"/>
              <a:t>   </a:t>
            </a:r>
            <a:r>
              <a:rPr lang="en-US" altLang="ko-KR" b="1" dirty="0">
                <a:solidFill>
                  <a:srgbClr val="FF0000"/>
                </a:solidFill>
              </a:rPr>
              <a:t>Object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b="1" dirty="0"/>
              <a:t>Object: </a:t>
            </a:r>
            <a:r>
              <a:rPr lang="en-US" altLang="ko-KR" sz="1500" dirty="0"/>
              <a:t>Object</a:t>
            </a:r>
            <a:r>
              <a:rPr lang="ko-KR" altLang="en-US" sz="1500" dirty="0"/>
              <a:t>에</a:t>
            </a:r>
            <a:r>
              <a:rPr lang="en-US" altLang="ko-KR" sz="1500" dirty="0"/>
              <a:t> Sensor </a:t>
            </a:r>
            <a:r>
              <a:rPr lang="ko-KR" altLang="en-US" sz="1500" dirty="0"/>
              <a:t>부착</a:t>
            </a: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i="1" dirty="0"/>
              <a:t>“Electrical Impedance Tomography for Artificial Sensitive Robotic </a:t>
            </a:r>
            <a:r>
              <a:rPr lang="en-US" altLang="ko-KR" sz="1400" i="1" dirty="0" err="1"/>
              <a:t>Skin_A</a:t>
            </a:r>
            <a:r>
              <a:rPr lang="en-US" altLang="ko-KR" sz="1400" i="1" dirty="0"/>
              <a:t> Review” </a:t>
            </a:r>
            <a:r>
              <a:rPr lang="en-US" altLang="ko-KR" sz="1400" dirty="0"/>
              <a:t>(Left)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i="1" dirty="0"/>
              <a:t>“</a:t>
            </a:r>
            <a:r>
              <a:rPr lang="en-US" altLang="ko-KR" sz="1400" i="1" dirty="0" err="1"/>
              <a:t>Electrick</a:t>
            </a:r>
            <a:r>
              <a:rPr lang="en-US" altLang="ko-KR" sz="1400" i="1" dirty="0"/>
              <a:t>: Low-Cost Touch Sensing Using Electric Field Tomography” </a:t>
            </a:r>
            <a:r>
              <a:rPr lang="en-US" altLang="ko-KR" sz="1400" dirty="0"/>
              <a:t>(Right)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400" i="1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400" i="1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500" b="1" dirty="0"/>
              <a:t>EIT</a:t>
            </a:r>
            <a:r>
              <a:rPr lang="ko-KR" altLang="en-US" sz="1500" b="1" dirty="0"/>
              <a:t>방식의 적용에서도 다양한 </a:t>
            </a:r>
            <a:r>
              <a:rPr lang="en-US" altLang="ko-KR" sz="1500" b="1" dirty="0"/>
              <a:t>Object</a:t>
            </a:r>
            <a:r>
              <a:rPr lang="ko-KR" altLang="en-US" sz="1500" b="1" dirty="0"/>
              <a:t>의 표면에 부착할 수 있는 </a:t>
            </a:r>
            <a:r>
              <a:rPr lang="en-US" altLang="ko-KR" sz="1500" b="1" dirty="0"/>
              <a:t>Sensor </a:t>
            </a:r>
            <a:r>
              <a:rPr lang="ko-KR" altLang="en-US" sz="1500" b="1" dirty="0"/>
              <a:t>구현이 가능함</a:t>
            </a:r>
            <a:r>
              <a:rPr lang="en-US" altLang="ko-KR" sz="1500" b="1" dirty="0"/>
              <a:t>!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400" i="1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b="1" dirty="0"/>
              <a:t>Tactile Sensor </a:t>
            </a:r>
            <a:r>
              <a:rPr lang="ko-KR" altLang="en-US" b="1" dirty="0"/>
              <a:t>연구 현황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D6B528-893D-4225-B445-27883703D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549596"/>
            <a:ext cx="1474689" cy="14144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0C93D5-E887-4F05-B887-A485FBD6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793" y="2549596"/>
            <a:ext cx="2203467" cy="14144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2106AE-B6BC-40E6-A12E-0EEC54A6F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587" y="2565115"/>
            <a:ext cx="4523208" cy="148774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440BB2-FE18-472A-9ECF-2D5CFA5AB289}"/>
              </a:ext>
            </a:extLst>
          </p:cNvPr>
          <p:cNvCxnSpPr>
            <a:cxnSpLocks/>
          </p:cNvCxnSpPr>
          <p:nvPr/>
        </p:nvCxnSpPr>
        <p:spPr>
          <a:xfrm>
            <a:off x="4469130" y="2457450"/>
            <a:ext cx="0" cy="170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7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rgbClr val="7030A0"/>
                </a:solidFill>
              </a:rPr>
              <a:t>Reliable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7030A0"/>
                </a:solidFill>
              </a:rPr>
              <a:t>높은 </a:t>
            </a:r>
            <a:r>
              <a:rPr lang="en-US" altLang="ko-KR" sz="1500" dirty="0">
                <a:solidFill>
                  <a:srgbClr val="7030A0"/>
                </a:solidFill>
              </a:rPr>
              <a:t>Resolution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7030A0"/>
                </a:solidFill>
              </a:rPr>
              <a:t>다양한 형상의 </a:t>
            </a:r>
            <a:r>
              <a:rPr lang="en-US" altLang="ko-KR" sz="1500" dirty="0">
                <a:solidFill>
                  <a:srgbClr val="7030A0"/>
                </a:solidFill>
              </a:rPr>
              <a:t>Sensor</a:t>
            </a:r>
            <a:r>
              <a:rPr lang="ko-KR" altLang="en-US" sz="1500" dirty="0">
                <a:solidFill>
                  <a:srgbClr val="7030A0"/>
                </a:solidFill>
              </a:rPr>
              <a:t> 제작 용이</a:t>
            </a:r>
            <a:endParaRPr lang="en-US" altLang="ko-KR" sz="15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altLang="ko-KR" sz="1500" dirty="0"/>
              <a:t> </a:t>
            </a:r>
            <a:r>
              <a:rPr lang="en-US" altLang="ko-KR" sz="1500" b="1" dirty="0"/>
              <a:t>EIT </a:t>
            </a:r>
            <a:r>
              <a:rPr lang="ko-KR" altLang="en-US" sz="1500" b="1" dirty="0"/>
              <a:t>방식</a:t>
            </a:r>
            <a:r>
              <a:rPr lang="ko-KR" altLang="en-US" sz="1500" dirty="0"/>
              <a:t>의</a:t>
            </a:r>
            <a:r>
              <a:rPr lang="en-US" altLang="ko-KR" sz="1500" dirty="0"/>
              <a:t>, </a:t>
            </a:r>
            <a:r>
              <a:rPr lang="en-US" altLang="ko-KR" sz="1500" b="1" dirty="0"/>
              <a:t>Object</a:t>
            </a:r>
            <a:r>
              <a:rPr lang="ko-KR" altLang="en-US" sz="1500" b="1" dirty="0"/>
              <a:t>에 부착</a:t>
            </a:r>
            <a:r>
              <a:rPr lang="ko-KR" altLang="en-US" sz="1500" dirty="0"/>
              <a:t> 가능한 </a:t>
            </a:r>
            <a:r>
              <a:rPr lang="en-US" altLang="ko-KR" sz="1500" dirty="0"/>
              <a:t>Sensor</a:t>
            </a:r>
            <a:r>
              <a:rPr lang="ko-KR" altLang="en-US" sz="1500" dirty="0"/>
              <a:t>를 만들자</a:t>
            </a:r>
            <a:r>
              <a:rPr lang="en-US" altLang="ko-KR" sz="1500" dirty="0"/>
              <a:t>!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b="1" dirty="0"/>
              <a:t>연구 방향성</a:t>
            </a:r>
            <a:endParaRPr lang="en-US" altLang="ko-KR" b="1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B361646-A8AF-4F18-A75D-B39C5316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3283" y="2"/>
            <a:ext cx="1940719" cy="228599"/>
          </a:xfrm>
        </p:spPr>
        <p:txBody>
          <a:bodyPr/>
          <a:lstStyle/>
          <a:p>
            <a:r>
              <a:rPr lang="en-US" altLang="ko-KR" dirty="0"/>
              <a:t>UROP </a:t>
            </a:r>
            <a:r>
              <a:rPr lang="ko-KR" altLang="en-US" dirty="0" err="1"/>
              <a:t>조훈호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D87AFF4-6D3A-4A5C-B616-B985E22F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5" y="257177"/>
            <a:ext cx="8489170" cy="462867"/>
          </a:xfrm>
        </p:spPr>
        <p:txBody>
          <a:bodyPr/>
          <a:lstStyle/>
          <a:p>
            <a:r>
              <a:rPr lang="en-US" altLang="ko-KR" sz="1500" dirty="0"/>
              <a:t>Piezoresistive Material</a:t>
            </a:r>
            <a:r>
              <a:rPr lang="ko-KR" altLang="en-US" sz="1500" dirty="0"/>
              <a:t>을 이용한</a:t>
            </a:r>
            <a:r>
              <a:rPr lang="en-US" altLang="ko-KR" sz="1500" dirty="0"/>
              <a:t>,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Object</a:t>
            </a:r>
            <a:r>
              <a:rPr lang="ko-KR" altLang="en-US" sz="1500" dirty="0"/>
              <a:t>의 표면에 부착할 수 있는 </a:t>
            </a:r>
            <a:r>
              <a:rPr lang="en-US" altLang="ko-KR" sz="1500" dirty="0"/>
              <a:t>Tactile Sensor </a:t>
            </a:r>
            <a:r>
              <a:rPr lang="ko-KR" altLang="en-US" sz="1500" dirty="0"/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62466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연구 내용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566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고딕_사용자지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2504</TotalTime>
  <Words>2343</Words>
  <Application>Microsoft Office PowerPoint</Application>
  <PresentationFormat>화면 슬라이드 쇼(4:3)</PresentationFormat>
  <Paragraphs>341</Paragraphs>
  <Slides>28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Wingdings</vt:lpstr>
      <vt:lpstr>Office 테마</vt:lpstr>
      <vt:lpstr>Piezoresistive Material을 이용한, 다양한 Object의 표면에 부착할 수 있는 Tactile Sensor 제작</vt:lpstr>
      <vt:lpstr>주제 선정 배경 및 연구 목적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연구 내용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Conclusion &amp; Future Work</vt:lpstr>
      <vt:lpstr>Piezoresistive Material을 이용한, 다양한 Object의 표면에 부착할 수 있는 Tactile Sensor 제작</vt:lpstr>
      <vt:lpstr>Piezoresistive Material을 이용한, 다양한 Object의 표면에 부착할 수 있는 Tactile Sensor 제작</vt:lpstr>
      <vt:lpstr>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hyungmin</dc:creator>
  <cp:lastModifiedBy>Hunho Cho</cp:lastModifiedBy>
  <cp:revision>350</cp:revision>
  <dcterms:created xsi:type="dcterms:W3CDTF">2021-06-21T07:19:56Z</dcterms:created>
  <dcterms:modified xsi:type="dcterms:W3CDTF">2021-09-13T18:23:05Z</dcterms:modified>
</cp:coreProperties>
</file>